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0" r:id="rId4"/>
    <p:sldId id="266" r:id="rId5"/>
    <p:sldId id="267" r:id="rId6"/>
    <p:sldId id="329" r:id="rId7"/>
    <p:sldId id="324" r:id="rId8"/>
    <p:sldId id="327" r:id="rId9"/>
    <p:sldId id="326" r:id="rId10"/>
    <p:sldId id="331" r:id="rId11"/>
    <p:sldId id="332" r:id="rId12"/>
    <p:sldId id="333" r:id="rId13"/>
    <p:sldId id="334" r:id="rId14"/>
    <p:sldId id="335" r:id="rId15"/>
    <p:sldId id="336" r:id="rId16"/>
    <p:sldId id="325" r:id="rId17"/>
  </p:sldIdLst>
  <p:sldSz cx="9144000" cy="6858000" type="screen4x3"/>
  <p:notesSz cx="6888163" cy="100187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0000"/>
    <a:srgbClr val="FFCC00"/>
    <a:srgbClr val="FF99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81229" autoAdjust="0"/>
  </p:normalViewPr>
  <p:slideViewPr>
    <p:cSldViewPr>
      <p:cViewPr varScale="1">
        <p:scale>
          <a:sx n="71" d="100"/>
          <a:sy n="71" d="100"/>
        </p:scale>
        <p:origin x="157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7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4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5076" cy="500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t" anchorCtr="0" compatLnSpc="1">
            <a:prstTxWarp prst="textNoShape">
              <a:avLst/>
            </a:prstTxWarp>
          </a:bodyPr>
          <a:lstStyle>
            <a:lvl1pPr defTabSz="966148">
              <a:defRPr sz="13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548" y="0"/>
            <a:ext cx="2985076" cy="500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t" anchorCtr="0" compatLnSpc="1">
            <a:prstTxWarp prst="textNoShape">
              <a:avLst/>
            </a:prstTxWarp>
          </a:bodyPr>
          <a:lstStyle>
            <a:lvl1pPr algn="r" defTabSz="966148">
              <a:defRPr sz="13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6767"/>
            <a:ext cx="2985076" cy="500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b" anchorCtr="0" compatLnSpc="1">
            <a:prstTxWarp prst="textNoShape">
              <a:avLst/>
            </a:prstTxWarp>
          </a:bodyPr>
          <a:lstStyle>
            <a:lvl1pPr defTabSz="966148">
              <a:defRPr sz="13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548" y="9516767"/>
            <a:ext cx="2985076" cy="500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b" anchorCtr="0" compatLnSpc="1">
            <a:prstTxWarp prst="textNoShape">
              <a:avLst/>
            </a:prstTxWarp>
          </a:bodyPr>
          <a:lstStyle>
            <a:lvl1pPr algn="r" defTabSz="966148">
              <a:defRPr sz="1300">
                <a:cs typeface="+mn-cs"/>
              </a:defRPr>
            </a:lvl1pPr>
          </a:lstStyle>
          <a:p>
            <a:pPr>
              <a:defRPr/>
            </a:pPr>
            <a:fld id="{CC299635-AC5E-4908-BB77-A0CBB55651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24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5076" cy="500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t" anchorCtr="0" compatLnSpc="1">
            <a:prstTxWarp prst="textNoShape">
              <a:avLst/>
            </a:prstTxWarp>
          </a:bodyPr>
          <a:lstStyle>
            <a:lvl1pPr defTabSz="966148">
              <a:defRPr sz="13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548" y="0"/>
            <a:ext cx="2985076" cy="500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t" anchorCtr="0" compatLnSpc="1">
            <a:prstTxWarp prst="textNoShape">
              <a:avLst/>
            </a:prstTxWarp>
          </a:bodyPr>
          <a:lstStyle>
            <a:lvl1pPr algn="r" defTabSz="966148">
              <a:defRPr sz="13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1737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509" y="4758384"/>
            <a:ext cx="5511146" cy="45081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6767"/>
            <a:ext cx="2985076" cy="500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b" anchorCtr="0" compatLnSpc="1">
            <a:prstTxWarp prst="textNoShape">
              <a:avLst/>
            </a:prstTxWarp>
          </a:bodyPr>
          <a:lstStyle>
            <a:lvl1pPr defTabSz="966148">
              <a:defRPr sz="13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548" y="9516767"/>
            <a:ext cx="2985076" cy="500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04" tIns="48302" rIns="96604" bIns="48302" numCol="1" anchor="b" anchorCtr="0" compatLnSpc="1">
            <a:prstTxWarp prst="textNoShape">
              <a:avLst/>
            </a:prstTxWarp>
          </a:bodyPr>
          <a:lstStyle>
            <a:lvl1pPr algn="r" defTabSz="966148">
              <a:defRPr sz="1300">
                <a:cs typeface="+mn-cs"/>
              </a:defRPr>
            </a:lvl1pPr>
          </a:lstStyle>
          <a:p>
            <a:pPr>
              <a:defRPr/>
            </a:pPr>
            <a:fld id="{A3981E54-9714-46D5-9681-826DB6A502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90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8213" y="750888"/>
            <a:ext cx="5011737" cy="3757612"/>
          </a:xfrm>
          <a:ln/>
        </p:spPr>
      </p:sp>
      <p:sp>
        <p:nvSpPr>
          <p:cNvPr id="55299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/>
          </a:p>
        </p:txBody>
      </p:sp>
      <p:sp>
        <p:nvSpPr>
          <p:cNvPr id="5530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148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24611" indent="-278697" defTabSz="966148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14786" indent="-222957" defTabSz="966148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60701" indent="-222957" defTabSz="966148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06616" indent="-222957" defTabSz="966148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52530" indent="-222957" defTabSz="9661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98445" indent="-222957" defTabSz="9661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44359" indent="-222957" defTabSz="9661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790275" indent="-222957" defTabSz="96614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BBBDA8D-F6EC-4A9F-AB6A-70FEBB65362E}" type="slidenum">
              <a:rPr lang="fr-FR" altLang="fr-FR" sz="1300"/>
              <a:pPr eaLnBrk="1" hangingPunct="1"/>
              <a:t>1</a:t>
            </a:fld>
            <a:endParaRPr lang="fr-FR" altLang="fr-FR" sz="1300"/>
          </a:p>
        </p:txBody>
      </p:sp>
    </p:spTree>
    <p:extLst>
      <p:ext uri="{BB962C8B-B14F-4D97-AF65-F5344CB8AC3E}">
        <p14:creationId xmlns:p14="http://schemas.microsoft.com/office/powerpoint/2010/main" val="1592412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Schéma installe </a:t>
            </a:r>
            <a:r>
              <a:rPr lang="fr-FR" baseline="0" dirty="0"/>
              <a:t>l’observatoire comme un outil au service des acteurs du territoire, et des décideurs publics</a:t>
            </a:r>
          </a:p>
          <a:p>
            <a:r>
              <a:rPr lang="fr-FR" dirty="0"/>
              <a:t>Participation aussi bien des acteurs impliqués</a:t>
            </a:r>
            <a:r>
              <a:rPr lang="fr-FR" baseline="0" dirty="0"/>
              <a:t> auprès des jeunes ou concernés par la jeunesse, que des jeunes eux-mêmes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981E54-9714-46D5-9681-826DB6A5026F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816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981E54-9714-46D5-9681-826DB6A5026F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056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981E54-9714-46D5-9681-826DB6A5026F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784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981E54-9714-46D5-9681-826DB6A5026F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330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981E54-9714-46D5-9681-826DB6A5026F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659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981E54-9714-46D5-9681-826DB6A5026F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29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981E54-9714-46D5-9681-826DB6A5026F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750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981E54-9714-46D5-9681-826DB6A5026F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4820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A99C4-C398-41C3-AC98-695A5FB773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26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FB5D6-9F8C-4316-8B57-4B3E6BDDFC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68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6FE6B-B97E-499B-8770-485EF83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41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52FFD-0B0F-4368-BD42-3DFE139C07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35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326E6-FCA0-4A3F-998A-9E9697EA24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44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0FA51-0FA2-4CC1-A983-810BCF58D7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5282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74548-6B90-4A69-92D4-E0E2554D226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284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F006A-6A12-4879-B3D7-62E5734BDBA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995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C83E0-080A-47D9-A725-0043A9AB32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943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BC809-D207-4FFC-897D-7620BBBF34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775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76B1F-F0D1-4046-90FA-7AA0F87C79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26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cs typeface="+mn-cs"/>
              </a:defRPr>
            </a:lvl1pPr>
          </a:lstStyle>
          <a:p>
            <a:pPr>
              <a:defRPr/>
            </a:pPr>
            <a:r>
              <a:rPr lang="fr-FR"/>
              <a:t>Conférences de l’AtSaC, Figeac, 7 juillet 2021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C17E5A92-A6FE-4B5D-817E-E7956C847E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037" y="152392"/>
            <a:ext cx="8640960" cy="2331914"/>
          </a:xfrm>
        </p:spPr>
        <p:txBody>
          <a:bodyPr/>
          <a:lstStyle/>
          <a:p>
            <a:pPr eaLnBrk="1" hangingPunct="1"/>
            <a:br>
              <a:rPr lang="fr-FR" altLang="zh-CN" sz="3600" b="1" dirty="0">
                <a:ea typeface="宋体" pitchFamily="2" charset="-122"/>
              </a:rPr>
            </a:br>
            <a:br>
              <a:rPr lang="fr-FR" altLang="zh-CN" sz="3600" b="1" dirty="0">
                <a:ea typeface="宋体" pitchFamily="2" charset="-122"/>
              </a:rPr>
            </a:br>
            <a:r>
              <a:rPr lang="fr-FR" sz="3600" b="1" dirty="0"/>
              <a:t>Le harcèlement au collège</a:t>
            </a:r>
            <a:br>
              <a:rPr lang="fr-FR" sz="3600" b="1" dirty="0"/>
            </a:br>
            <a:r>
              <a:rPr lang="fr-FR" sz="3200" dirty="0"/>
              <a:t>quelques résultats de l’enquête 2022</a:t>
            </a:r>
            <a:br>
              <a:rPr lang="fr-FR" sz="3600" b="1" dirty="0"/>
            </a:br>
            <a:br>
              <a:rPr lang="fr-FR" altLang="zh-CN" sz="3600" b="1" dirty="0">
                <a:ea typeface="宋体" pitchFamily="2" charset="-122"/>
              </a:rPr>
            </a:br>
            <a:endParaRPr lang="fr-FR" altLang="fr-FR" sz="3600" b="1" i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24" y="4682724"/>
            <a:ext cx="3857072" cy="191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01636" y="2133528"/>
            <a:ext cx="8319761" cy="259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altLang="fr-FR" sz="2800" b="1" kern="0" dirty="0"/>
              <a:t>Observatoire des Jeunesses </a:t>
            </a:r>
          </a:p>
          <a:p>
            <a:pPr eaLnBrk="1" hangingPunct="1"/>
            <a:r>
              <a:rPr lang="fr-FR" altLang="fr-FR" sz="2800" b="1" kern="0" dirty="0"/>
              <a:t>et des Politiques Jeunesses du Lot</a:t>
            </a:r>
            <a:br>
              <a:rPr lang="fr-FR" altLang="fr-FR" sz="2800" b="1" kern="0" dirty="0"/>
            </a:br>
            <a:r>
              <a:rPr lang="fr-FR" altLang="fr-FR" sz="2400" b="1" kern="0" dirty="0"/>
              <a:t>Christophe DANSAC</a:t>
            </a:r>
            <a:endParaRPr lang="fr-FR" altLang="fr-FR" sz="2400" kern="0" dirty="0"/>
          </a:p>
          <a:p>
            <a:pPr eaLnBrk="1" hangingPunct="1"/>
            <a:br>
              <a:rPr lang="fr-FR" altLang="fr-FR" sz="1100" kern="0" dirty="0"/>
            </a:br>
            <a:r>
              <a:rPr lang="fr-FR" altLang="fr-FR" sz="2000" i="1" kern="0" dirty="0"/>
              <a:t>Équipe ONOP-G (Grip) /  IUT Toulouse 2 Figeac  </a:t>
            </a:r>
            <a:br>
              <a:rPr lang="fr-FR" altLang="fr-FR" sz="2000" i="1" kern="0" dirty="0"/>
            </a:br>
            <a:endParaRPr lang="fr-FR" altLang="fr-FR" sz="2000" i="1" kern="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88384"/>
            <a:ext cx="3048264" cy="190516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49" y="4725144"/>
            <a:ext cx="1355973" cy="18684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/>
          <a:lstStyle/>
          <a:p>
            <a:r>
              <a:rPr lang="fr-FR" dirty="0"/>
              <a:t>Quelques mots sur l’observatoire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fr-FR" sz="2800" dirty="0"/>
              <a:t>Les liens Formation–Recherche–Territoire au Département Carrières Sociales de l’IUT de Figeac</a:t>
            </a:r>
          </a:p>
          <a:p>
            <a:r>
              <a:rPr lang="fr-FR" sz="2800" dirty="0"/>
              <a:t>Diagnostic jeunesse par la DDCSPP en 2019</a:t>
            </a:r>
          </a:p>
          <a:p>
            <a:r>
              <a:rPr lang="fr-FR" sz="2800" dirty="0"/>
              <a:t>Schéma Départemental des Services </a:t>
            </a:r>
            <a:br>
              <a:rPr lang="fr-FR" sz="2800" dirty="0"/>
            </a:br>
            <a:r>
              <a:rPr lang="fr-FR" sz="2800" dirty="0"/>
              <a:t>aux Familles et d’Animation </a:t>
            </a:r>
            <a:br>
              <a:rPr lang="fr-FR" sz="2800" dirty="0"/>
            </a:br>
            <a:r>
              <a:rPr lang="fr-FR" sz="2800" dirty="0"/>
              <a:t>de la Vie Sociale</a:t>
            </a:r>
          </a:p>
          <a:p>
            <a:r>
              <a:rPr lang="fr-FR" sz="2800" dirty="0"/>
              <a:t>Caractère participatif</a:t>
            </a:r>
          </a:p>
          <a:p>
            <a:r>
              <a:rPr lang="fr-FR" sz="2800" dirty="0"/>
              <a:t>Pérennisation (suivi longitudinal des questions de jeunesse) </a:t>
            </a:r>
          </a:p>
          <a:p>
            <a:endParaRPr lang="fr-FR" sz="2800" dirty="0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88224" y="6421287"/>
            <a:ext cx="2133600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2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3429000"/>
            <a:ext cx="1296144" cy="183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/>
              <a:t>Remerciements pour cette enquête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Les </a:t>
            </a:r>
            <a:r>
              <a:rPr lang="fr-FR" sz="2800" dirty="0" err="1"/>
              <a:t>chef.fe.s</a:t>
            </a:r>
            <a:r>
              <a:rPr lang="fr-FR" sz="2800" dirty="0"/>
              <a:t> des 10 établissements participants </a:t>
            </a:r>
          </a:p>
          <a:p>
            <a:pPr marL="0" indent="0">
              <a:buNone/>
            </a:pPr>
            <a:r>
              <a:rPr lang="fr-FR" sz="2000" dirty="0" err="1"/>
              <a:t>Castelnaut-Montratier</a:t>
            </a:r>
            <a:r>
              <a:rPr lang="fr-FR" sz="2000" dirty="0"/>
              <a:t>, Jeanne d'Arc – Figeac, Montcuq, Lacapelle-Marival, Olivier de Magny Cahors, Prayssac, Saint-Céré, Sainte Hélène (Gramat), Saint-Etienne (Cahors), Martel</a:t>
            </a:r>
          </a:p>
          <a:p>
            <a:endParaRPr lang="fr-FR" sz="1000" dirty="0"/>
          </a:p>
          <a:p>
            <a:r>
              <a:rPr lang="fr-FR" sz="2800" dirty="0"/>
              <a:t>Les 49 </a:t>
            </a:r>
            <a:r>
              <a:rPr lang="fr-FR" sz="2800" dirty="0" err="1"/>
              <a:t>étudiant.e.s</a:t>
            </a:r>
            <a:r>
              <a:rPr lang="fr-FR" sz="2800" dirty="0"/>
              <a:t> de 1</a:t>
            </a:r>
            <a:r>
              <a:rPr lang="fr-FR" sz="2800" baseline="30000" dirty="0"/>
              <a:t>ère</a:t>
            </a:r>
            <a:r>
              <a:rPr lang="fr-FR" sz="2800" dirty="0"/>
              <a:t> année de BUT Carrières Sociales de la promotion 2021-2022, en ASSC et ES</a:t>
            </a:r>
          </a:p>
          <a:p>
            <a:endParaRPr lang="fr-FR" sz="1000" dirty="0"/>
          </a:p>
          <a:p>
            <a:r>
              <a:rPr lang="fr-FR" sz="2800" dirty="0"/>
              <a:t>La Maison des Adolescents (</a:t>
            </a:r>
            <a:r>
              <a:rPr lang="fr-FR" sz="2800" b="1" dirty="0"/>
              <a:t>12 jeunes </a:t>
            </a:r>
            <a:r>
              <a:rPr lang="fr-FR" sz="2800" b="1" dirty="0" err="1"/>
              <a:t>harcelé.e.s</a:t>
            </a:r>
            <a:r>
              <a:rPr lang="fr-FR" sz="2800" b="1" dirty="0"/>
              <a:t> </a:t>
            </a:r>
            <a:r>
              <a:rPr lang="fr-FR" sz="2800" b="1" dirty="0" err="1"/>
              <a:t>redirigé.e.s</a:t>
            </a:r>
            <a:r>
              <a:rPr lang="fr-FR" sz="2800" dirty="0"/>
              <a:t>)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7C5D2B9A-9564-4211-9CEC-D5D1EB237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</p:spTree>
    <p:extLst>
      <p:ext uri="{BB962C8B-B14F-4D97-AF65-F5344CB8AC3E}">
        <p14:creationId xmlns:p14="http://schemas.microsoft.com/office/powerpoint/2010/main" val="61940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objets de cette enquête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/>
              <a:t>Rapport au harcèlement</a:t>
            </a:r>
          </a:p>
          <a:p>
            <a:pPr lvl="1"/>
            <a:r>
              <a:rPr lang="fr-FR" sz="1600" dirty="0"/>
              <a:t>Vécu du harcèlement</a:t>
            </a:r>
          </a:p>
          <a:p>
            <a:pPr lvl="1"/>
            <a:r>
              <a:rPr lang="fr-FR" sz="1600" dirty="0"/>
              <a:t>Connaissance de personnes harcelées</a:t>
            </a:r>
          </a:p>
          <a:p>
            <a:r>
              <a:rPr lang="fr-FR" sz="1800" dirty="0"/>
              <a:t>Pratiques numériques</a:t>
            </a:r>
          </a:p>
          <a:p>
            <a:pPr lvl="1"/>
            <a:r>
              <a:rPr lang="fr-FR" sz="1600" dirty="0"/>
              <a:t>Réseaux sociaux utilisés</a:t>
            </a:r>
          </a:p>
          <a:p>
            <a:pPr lvl="1"/>
            <a:r>
              <a:rPr lang="fr-FR" sz="1600" dirty="0"/>
              <a:t>Fréquences des usages</a:t>
            </a:r>
          </a:p>
          <a:p>
            <a:pPr lvl="1"/>
            <a:r>
              <a:rPr lang="fr-FR" sz="1600" dirty="0"/>
              <a:t>Moments d’utilisation</a:t>
            </a:r>
          </a:p>
          <a:p>
            <a:r>
              <a:rPr lang="fr-FR" sz="1800" dirty="0"/>
              <a:t>Mixité sociale</a:t>
            </a:r>
          </a:p>
          <a:p>
            <a:pPr lvl="1"/>
            <a:r>
              <a:rPr lang="fr-FR" sz="1600" dirty="0"/>
              <a:t>Mixité sociale vécue</a:t>
            </a:r>
          </a:p>
          <a:p>
            <a:r>
              <a:rPr lang="fr-FR" sz="1800" dirty="0"/>
              <a:t>Rapport à l’engagement</a:t>
            </a:r>
          </a:p>
          <a:p>
            <a:pPr lvl="1"/>
            <a:r>
              <a:rPr lang="fr-FR" sz="1600" dirty="0"/>
              <a:t>Propension à l’engagement et expériences</a:t>
            </a:r>
          </a:p>
          <a:p>
            <a:pPr lvl="1"/>
            <a:r>
              <a:rPr lang="fr-FR" sz="1600" dirty="0"/>
              <a:t>Connaissance des dispositifs d’engagement pour les jeunes</a:t>
            </a:r>
          </a:p>
          <a:p>
            <a:r>
              <a:rPr lang="fr-FR" sz="1800" dirty="0"/>
              <a:t>Déterminants sociaux</a:t>
            </a:r>
          </a:p>
          <a:p>
            <a:pPr lvl="1"/>
            <a:r>
              <a:rPr lang="fr-FR" sz="1600" dirty="0"/>
              <a:t>Déterminants familiaux (Aisance financière, niveau de diplôme)</a:t>
            </a:r>
          </a:p>
          <a:p>
            <a:pPr lvl="1"/>
            <a:r>
              <a:rPr lang="fr-FR" sz="1600" dirty="0"/>
              <a:t>Rural / Urbain</a:t>
            </a:r>
            <a:endParaRPr lang="fr-FR" sz="1800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88224" y="6421287"/>
            <a:ext cx="2133600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2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2ABC1363-E969-4A3F-8260-E9383908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</p:spTree>
    <p:extLst>
      <p:ext uri="{BB962C8B-B14F-4D97-AF65-F5344CB8AC3E}">
        <p14:creationId xmlns:p14="http://schemas.microsoft.com/office/powerpoint/2010/main" val="324734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dirty="0" err="1"/>
              <a:t>enquêté.e.s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846 jeunes </a:t>
            </a:r>
            <a:r>
              <a:rPr lang="fr-FR" sz="2800" dirty="0" err="1"/>
              <a:t>interrogé.e.s</a:t>
            </a:r>
            <a:r>
              <a:rPr lang="fr-FR" sz="2800" dirty="0"/>
              <a:t> par nos étudiants en face à face</a:t>
            </a:r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88224" y="6421287"/>
            <a:ext cx="2133600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2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4C1ADFC2-FE27-4306-8D98-A91FFE36A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022F21D-8160-45EE-B48B-6F3AC6FB9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424845"/>
              </p:ext>
            </p:extLst>
          </p:nvPr>
        </p:nvGraphicFramePr>
        <p:xfrm>
          <a:off x="863587" y="2564906"/>
          <a:ext cx="7416825" cy="3856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2633">
                  <a:extLst>
                    <a:ext uri="{9D8B030D-6E8A-4147-A177-3AD203B41FA5}">
                      <a16:colId xmlns:a16="http://schemas.microsoft.com/office/drawing/2014/main" val="4157507894"/>
                    </a:ext>
                  </a:extLst>
                </a:gridCol>
                <a:gridCol w="1253548">
                  <a:extLst>
                    <a:ext uri="{9D8B030D-6E8A-4147-A177-3AD203B41FA5}">
                      <a16:colId xmlns:a16="http://schemas.microsoft.com/office/drawing/2014/main" val="1654662109"/>
                    </a:ext>
                  </a:extLst>
                </a:gridCol>
                <a:gridCol w="1253548">
                  <a:extLst>
                    <a:ext uri="{9D8B030D-6E8A-4147-A177-3AD203B41FA5}">
                      <a16:colId xmlns:a16="http://schemas.microsoft.com/office/drawing/2014/main" val="3316407027"/>
                    </a:ext>
                  </a:extLst>
                </a:gridCol>
                <a:gridCol w="1253548">
                  <a:extLst>
                    <a:ext uri="{9D8B030D-6E8A-4147-A177-3AD203B41FA5}">
                      <a16:colId xmlns:a16="http://schemas.microsoft.com/office/drawing/2014/main" val="51010353"/>
                    </a:ext>
                  </a:extLst>
                </a:gridCol>
                <a:gridCol w="1253548">
                  <a:extLst>
                    <a:ext uri="{9D8B030D-6E8A-4147-A177-3AD203B41FA5}">
                      <a16:colId xmlns:a16="http://schemas.microsoft.com/office/drawing/2014/main" val="3969366346"/>
                    </a:ext>
                  </a:extLst>
                </a:gridCol>
              </a:tblGrid>
              <a:tr h="321365"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un garçon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une fille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Autre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Total général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90737024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 err="1">
                          <a:effectLst/>
                        </a:rPr>
                        <a:t>Castelnaut-Montratier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43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99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83734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Jeanne d'Arc - Figeac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53994825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JJ Faurie - Montcuq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34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4236621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Lacapelle-Marival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253070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Olivier de Magny Cahors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78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142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24663383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Prayssac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43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28718123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Saint-Céré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91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39616161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Sainte Hélène - Gramat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52080770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Saint-Etienne Cahors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122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89945426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Sept Tours - Martel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34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43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21611542"/>
                  </a:ext>
                </a:extLst>
              </a:tr>
              <a:tr h="32136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Total général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344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497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846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6998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60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82104C-04C9-4711-BB87-F2844337B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fr-FR" sz="2800" dirty="0"/>
              <a:t>Harcèlement physique : </a:t>
            </a:r>
          </a:p>
          <a:p>
            <a:pPr lvl="1"/>
            <a:r>
              <a:rPr lang="fr-FR" sz="2400" dirty="0"/>
              <a:t>2% des jeunes déclarent le vivre, </a:t>
            </a:r>
          </a:p>
          <a:p>
            <a:pPr lvl="1"/>
            <a:r>
              <a:rPr lang="fr-FR" sz="2400" dirty="0"/>
              <a:t>15% déclarent l’avoir vécu dans le passé</a:t>
            </a:r>
          </a:p>
          <a:p>
            <a:r>
              <a:rPr lang="fr-FR" sz="2800" dirty="0"/>
              <a:t>Harcèlement moral : </a:t>
            </a:r>
          </a:p>
          <a:p>
            <a:pPr lvl="1"/>
            <a:r>
              <a:rPr lang="fr-FR" sz="2400" dirty="0"/>
              <a:t>10% déclarent le vivre, </a:t>
            </a:r>
          </a:p>
          <a:p>
            <a:pPr lvl="1"/>
            <a:r>
              <a:rPr lang="fr-FR" sz="2400" dirty="0"/>
              <a:t>25% déclarent l’avoir vécu dans le passé</a:t>
            </a:r>
          </a:p>
          <a:p>
            <a:r>
              <a:rPr lang="fr-FR" sz="2800" dirty="0"/>
              <a:t>Harcèlement sexuel : </a:t>
            </a:r>
          </a:p>
          <a:p>
            <a:pPr lvl="1"/>
            <a:r>
              <a:rPr lang="fr-FR" sz="2400" dirty="0"/>
              <a:t>2% déclarent le vivre, </a:t>
            </a:r>
          </a:p>
          <a:p>
            <a:pPr lvl="1"/>
            <a:r>
              <a:rPr lang="fr-FR" sz="2400" dirty="0"/>
              <a:t>3% déclarent l’avoir vécu dans le passé</a:t>
            </a:r>
          </a:p>
          <a:p>
            <a:r>
              <a:rPr lang="fr-FR" sz="2800" dirty="0"/>
              <a:t>Cyberharcèlement</a:t>
            </a:r>
          </a:p>
          <a:p>
            <a:pPr lvl="1"/>
            <a:r>
              <a:rPr lang="fr-FR" sz="2400" dirty="0"/>
              <a:t>3% déclarent le vivre,</a:t>
            </a:r>
          </a:p>
          <a:p>
            <a:pPr lvl="1"/>
            <a:r>
              <a:rPr lang="fr-FR" sz="2400" dirty="0"/>
              <a:t>8% déclarent l’avoir vécu dans le passé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D88A883-8EA6-4DFB-B116-A63BE47DC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FB5D6-9F8C-4316-8B57-4B3E6BDDFC75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28EA7C03-0F39-4C2B-B3C9-B9FB1B1FB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635BFB-5C2A-4B5E-BC30-689044FA7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3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C00749E7-245A-4C65-9BC8-70AAF87E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01ED46-BA3D-49EE-AF26-3C84EC434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62"/>
            <a:ext cx="9144000" cy="380628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2F6C14-59AA-4ACD-A17F-969F0B9A18A8}"/>
              </a:ext>
            </a:extLst>
          </p:cNvPr>
          <p:cNvSpPr txBox="1"/>
          <p:nvPr/>
        </p:nvSpPr>
        <p:spPr>
          <a:xfrm>
            <a:off x="323528" y="4208981"/>
            <a:ext cx="75087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Seulement 22% de jeunes préservés (ni victime, ni témoin) </a:t>
            </a:r>
            <a:br>
              <a:rPr lang="fr-FR" dirty="0"/>
            </a:br>
            <a:r>
              <a:rPr lang="fr-FR" dirty="0"/>
              <a:t>29% en 6</a:t>
            </a:r>
            <a:r>
              <a:rPr lang="fr-FR" baseline="30000" dirty="0"/>
              <a:t>ème</a:t>
            </a:r>
            <a:r>
              <a:rPr lang="fr-FR" dirty="0"/>
              <a:t>, 11% en 3</a:t>
            </a:r>
            <a:r>
              <a:rPr lang="fr-FR" baseline="30000" dirty="0"/>
              <a:t>ème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3123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C00749E7-245A-4C65-9BC8-70AAF87E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E23975-9E9F-46FB-A808-096C1B537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374" y="0"/>
            <a:ext cx="9144000" cy="47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04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C00749E7-245A-4C65-9BC8-70AAF87E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3B2554-5FB1-4AB5-B658-252C7624D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95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59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D0B077-8396-488D-A17C-549817F50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moments d’usage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30FDF9-2EA9-4191-B7D7-E0E121D1E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51710"/>
          </a:xfrm>
        </p:spPr>
        <p:txBody>
          <a:bodyPr/>
          <a:lstStyle/>
          <a:p>
            <a:r>
              <a:rPr lang="fr-FR" sz="2800" dirty="0"/>
              <a:t>Pendant la nuit, au coucher, au réveil, pendant les repas -&gt; Augmentation avec l’âge</a:t>
            </a:r>
          </a:p>
          <a:p>
            <a:r>
              <a:rPr lang="fr-FR" sz="2800" dirty="0"/>
              <a:t>Nuit (souvent ou tout le temps) : </a:t>
            </a:r>
          </a:p>
          <a:p>
            <a:pPr lvl="1"/>
            <a:r>
              <a:rPr lang="fr-FR" sz="2400" dirty="0"/>
              <a:t>4% en 6</a:t>
            </a:r>
            <a:r>
              <a:rPr lang="fr-FR" sz="2400" baseline="30000" dirty="0"/>
              <a:t>ème</a:t>
            </a:r>
            <a:r>
              <a:rPr lang="fr-FR" sz="2400" dirty="0"/>
              <a:t> -&gt; 18% en 3</a:t>
            </a:r>
            <a:r>
              <a:rPr lang="fr-FR" sz="2400" baseline="30000" dirty="0"/>
              <a:t>ème</a:t>
            </a:r>
          </a:p>
          <a:p>
            <a:r>
              <a:rPr lang="fr-FR" sz="2800" dirty="0"/>
              <a:t>Au coucher (souvent ou tout le temps) : </a:t>
            </a:r>
          </a:p>
          <a:p>
            <a:pPr lvl="1"/>
            <a:r>
              <a:rPr lang="fr-FR" sz="2400" dirty="0"/>
              <a:t>23% en 6</a:t>
            </a:r>
            <a:r>
              <a:rPr lang="fr-FR" sz="2400" baseline="30000" dirty="0"/>
              <a:t>ème</a:t>
            </a:r>
            <a:r>
              <a:rPr lang="fr-FR" sz="2400" dirty="0"/>
              <a:t> -&gt; 61% en 3ème</a:t>
            </a:r>
          </a:p>
          <a:p>
            <a:r>
              <a:rPr lang="fr-FR" sz="2800" dirty="0"/>
              <a:t>Au réveil (souvent ou tout le temps) : </a:t>
            </a:r>
          </a:p>
          <a:p>
            <a:pPr lvl="1"/>
            <a:r>
              <a:rPr lang="fr-FR" sz="2400" dirty="0"/>
              <a:t>14% en 6</a:t>
            </a:r>
            <a:r>
              <a:rPr lang="fr-FR" sz="2400" baseline="30000" dirty="0"/>
              <a:t>ème</a:t>
            </a:r>
            <a:r>
              <a:rPr lang="fr-FR" sz="2400" dirty="0"/>
              <a:t> -&gt; 44% en 3ème</a:t>
            </a:r>
          </a:p>
          <a:p>
            <a:r>
              <a:rPr lang="fr-FR" sz="2800" dirty="0"/>
              <a:t>Pendant les </a:t>
            </a:r>
            <a:r>
              <a:rPr lang="fr-FR" sz="2800" dirty="0" err="1"/>
              <a:t>reaps</a:t>
            </a:r>
            <a:r>
              <a:rPr lang="fr-FR" sz="2800" dirty="0"/>
              <a:t> (souvent ou tout le temps) : </a:t>
            </a:r>
          </a:p>
          <a:p>
            <a:pPr lvl="1"/>
            <a:r>
              <a:rPr lang="fr-FR" sz="2400" dirty="0"/>
              <a:t>3,5% en 6</a:t>
            </a:r>
            <a:r>
              <a:rPr lang="fr-FR" sz="2400" baseline="30000" dirty="0"/>
              <a:t>ème</a:t>
            </a:r>
            <a:r>
              <a:rPr lang="fr-FR" sz="2400" dirty="0"/>
              <a:t> -&gt; 6,5% en 3ème</a:t>
            </a: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5E3367-2C10-4D72-A6A1-C77F08E7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FB5D6-9F8C-4316-8B57-4B3E6BDDFC75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84230314-7685-479A-9B22-ECA2C61E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9E48041-8133-4F7E-A105-C7A7926AF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63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D0B077-8396-488D-A17C-549817F50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Moments d’usage et famille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30FDF9-2EA9-4191-B7D7-E0E121D1E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51710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/>
              <a:t>Les pratiques éducatives jouent un rôle qui se traduit par un effet de l’aisance financière</a:t>
            </a:r>
          </a:p>
          <a:p>
            <a:pPr marL="0" indent="0">
              <a:buNone/>
            </a:pPr>
            <a:r>
              <a:rPr lang="fr-FR" sz="2400" dirty="0"/>
              <a:t>Usage nuit </a:t>
            </a:r>
          </a:p>
          <a:p>
            <a:pPr marL="457200" lvl="1" indent="0">
              <a:buNone/>
            </a:pPr>
            <a:r>
              <a:rPr lang="fr-FR" sz="1800" dirty="0"/>
              <a:t>8% ménages aisés, 14% intermédiaire, 19% en difficulté</a:t>
            </a:r>
          </a:p>
          <a:p>
            <a:pPr marL="0" indent="0">
              <a:buNone/>
            </a:pPr>
            <a:r>
              <a:rPr lang="fr-FR" sz="2400" dirty="0"/>
              <a:t>Usage au coucher </a:t>
            </a:r>
          </a:p>
          <a:p>
            <a:pPr marL="457200" lvl="1" indent="0">
              <a:buNone/>
            </a:pPr>
            <a:r>
              <a:rPr lang="fr-FR" sz="1800" dirty="0"/>
              <a:t>36% ménages aisés, 46% intermédiaire, 67% en difficulté</a:t>
            </a:r>
          </a:p>
          <a:p>
            <a:pPr marL="0" indent="0">
              <a:buNone/>
            </a:pPr>
            <a:r>
              <a:rPr lang="fr-FR" sz="2400" dirty="0"/>
              <a:t>Usage au réveil </a:t>
            </a:r>
          </a:p>
          <a:p>
            <a:pPr marL="457200" lvl="1" indent="0">
              <a:buNone/>
            </a:pPr>
            <a:r>
              <a:rPr lang="fr-FR" sz="1800" dirty="0"/>
              <a:t>28% ménages aisés, 30% intermédiaire, 44% en difficulté</a:t>
            </a:r>
            <a:endParaRPr lang="fr-FR" sz="2000" dirty="0"/>
          </a:p>
          <a:p>
            <a:pPr marL="0" indent="0">
              <a:buNone/>
            </a:pPr>
            <a:r>
              <a:rPr lang="fr-FR" sz="2800" dirty="0"/>
              <a:t>L’usage est plus fréquent dans les familles monoparentales, et dans une moindre mesure dans les familles séparées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5E3367-2C10-4D72-A6A1-C77F08E7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FB5D6-9F8C-4316-8B57-4B3E6BDDFC75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84230314-7685-479A-9B22-ECA2C61E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6674E9-490D-407B-8434-A8D088B0A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16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D0B077-8396-488D-A17C-549817F5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/>
          <a:lstStyle/>
          <a:p>
            <a:r>
              <a:rPr lang="fr-FR" dirty="0"/>
              <a:t>Les fonctions de l’utilisation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30FDF9-2EA9-4191-B7D7-E0E121D1E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51710"/>
          </a:xfrm>
        </p:spPr>
        <p:txBody>
          <a:bodyPr/>
          <a:lstStyle/>
          <a:p>
            <a:r>
              <a:rPr lang="fr-FR" sz="2000" dirty="0"/>
              <a:t>La fréquences de l’usage pour être en contact avec ses amis, ou pour des publications sur la vie perso est plus importante pour les filles</a:t>
            </a:r>
          </a:p>
          <a:p>
            <a:r>
              <a:rPr lang="fr-FR" sz="2000" dirty="0"/>
              <a:t>Jeu/divertissement pour les garçons </a:t>
            </a:r>
          </a:p>
          <a:p>
            <a:r>
              <a:rPr lang="fr-FR" sz="2000" dirty="0"/>
              <a:t>Pas de différence de genre sur la fréquence d’usage pour le travail/les études, pour s’informer, pour publier ses créations ou pour rencontrer de nouvelles personnes</a:t>
            </a:r>
          </a:p>
          <a:p>
            <a:r>
              <a:rPr lang="fr-FR" sz="2000" dirty="0"/>
              <a:t>La publication à fin créative est plus fréquente pour les jeunes ayant fréquenté des structures d’accueil de jeunes et pour ceux qui ont une participation bénévole</a:t>
            </a:r>
          </a:p>
          <a:p>
            <a:r>
              <a:rPr lang="fr-FR" sz="2000" dirty="0"/>
              <a:t>Les jeunes de familles recomposées, et encore plus ceux de familles monoparentales utilisent plus fréquemment le numérique à des fins expressives (publication de créations ou d’éléments sur sa vie perso), ou sociales (nouvelles rencontres, maintien du lien aux amis)</a:t>
            </a:r>
            <a:endParaRPr lang="fr-FR" sz="24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5E3367-2C10-4D72-A6A1-C77F08E7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FB5D6-9F8C-4316-8B57-4B3E6BDDFC75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84230314-7685-479A-9B22-ECA2C61E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0773F9-E3D4-4F0D-A4C7-89F0786F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75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D0B077-8396-488D-A17C-549817F5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/>
          <a:lstStyle/>
          <a:p>
            <a:r>
              <a:rPr lang="fr-FR" dirty="0"/>
              <a:t>L’important pour le bien-être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30FDF9-2EA9-4191-B7D7-E0E121D1E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51710"/>
          </a:xfrm>
        </p:spPr>
        <p:txBody>
          <a:bodyPr/>
          <a:lstStyle/>
          <a:p>
            <a:r>
              <a:rPr lang="fr-FR" sz="2000" dirty="0"/>
              <a:t>Les activités sportives</a:t>
            </a:r>
          </a:p>
          <a:p>
            <a:pPr lvl="1"/>
            <a:r>
              <a:rPr lang="fr-FR" sz="1600" dirty="0"/>
              <a:t>Moins important pour les filles, pour les enfants de familles en difficulté financière</a:t>
            </a:r>
          </a:p>
          <a:p>
            <a:pPr lvl="1"/>
            <a:r>
              <a:rPr lang="fr-FR" sz="1600" dirty="0"/>
              <a:t>Plus important pour ceux qui ont une participation bénévole, qui ont fréquenté une structure jeunesse, pour ceux qui accordent une grande importance au regard d’autrui</a:t>
            </a:r>
          </a:p>
          <a:p>
            <a:r>
              <a:rPr lang="fr-FR" sz="2000" dirty="0"/>
              <a:t>Les activités artistiques ou culturelles</a:t>
            </a:r>
          </a:p>
          <a:p>
            <a:pPr lvl="1"/>
            <a:r>
              <a:rPr lang="fr-FR" sz="1600" dirty="0"/>
              <a:t>D’autant plus important qu’on accorde de l’importance au regard d’autrui</a:t>
            </a:r>
          </a:p>
          <a:p>
            <a:pPr lvl="1"/>
            <a:r>
              <a:rPr lang="fr-FR" sz="1600" dirty="0"/>
              <a:t>D’autant moins important qu’on utilise fréquemment le numérique</a:t>
            </a:r>
          </a:p>
          <a:p>
            <a:r>
              <a:rPr lang="fr-FR" sz="2000" dirty="0"/>
              <a:t>Les loisirs autres</a:t>
            </a:r>
          </a:p>
          <a:p>
            <a:pPr lvl="1"/>
            <a:r>
              <a:rPr lang="fr-FR" sz="1600" dirty="0"/>
              <a:t>Moins importante pour les filles, pour les enfants de familles aisées</a:t>
            </a:r>
          </a:p>
          <a:p>
            <a:pPr lvl="1"/>
            <a:r>
              <a:rPr lang="fr-FR" sz="1600" dirty="0"/>
              <a:t>Plus important pour ceux qui ont une participation bénévole</a:t>
            </a:r>
          </a:p>
          <a:p>
            <a:pPr lvl="1"/>
            <a:r>
              <a:rPr lang="fr-FR" sz="1600" dirty="0"/>
              <a:t>D’autant plus important qu’on utilise fréquemment le numérique</a:t>
            </a:r>
          </a:p>
          <a:p>
            <a:pPr lvl="1"/>
            <a:r>
              <a:rPr lang="fr-FR" sz="1600" dirty="0"/>
              <a:t>D’autant plus important qu’on accorde de l’importance au regard d’autrui</a:t>
            </a:r>
          </a:p>
          <a:p>
            <a:endParaRPr lang="fr-FR" sz="2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5E3367-2C10-4D72-A6A1-C77F08E7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FB5D6-9F8C-4316-8B57-4B3E6BDDFC75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84230314-7685-479A-9B22-ECA2C61E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7FF1D4-24C1-4901-9205-61C3CE79E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79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D0B077-8396-488D-A17C-549817F5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/>
          <a:lstStyle/>
          <a:p>
            <a:r>
              <a:rPr lang="fr-FR" dirty="0"/>
              <a:t>L’important pour le bien-être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30FDF9-2EA9-4191-B7D7-E0E121D1E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51710"/>
          </a:xfrm>
        </p:spPr>
        <p:txBody>
          <a:bodyPr/>
          <a:lstStyle/>
          <a:p>
            <a:r>
              <a:rPr lang="fr-FR" sz="2000" dirty="0"/>
              <a:t>La réussite scolaire</a:t>
            </a:r>
          </a:p>
          <a:p>
            <a:pPr lvl="1"/>
            <a:r>
              <a:rPr lang="fr-FR" sz="1600" dirty="0"/>
              <a:t>De moins en moins importante avec le niveau</a:t>
            </a:r>
          </a:p>
          <a:p>
            <a:pPr lvl="1"/>
            <a:r>
              <a:rPr lang="fr-FR" sz="1600" dirty="0"/>
              <a:t>D’autant plus importante qu’on accorde de l’importance au regard d’autrui (réponse normative ?)</a:t>
            </a:r>
          </a:p>
          <a:p>
            <a:pPr lvl="1"/>
            <a:endParaRPr lang="fr-FR" sz="1600" dirty="0"/>
          </a:p>
          <a:p>
            <a:r>
              <a:rPr lang="fr-FR" sz="2000" dirty="0"/>
              <a:t>La popularité au collège</a:t>
            </a:r>
          </a:p>
          <a:p>
            <a:pPr lvl="1"/>
            <a:r>
              <a:rPr lang="fr-FR" sz="1600" dirty="0"/>
              <a:t>Moins importante pour les filles</a:t>
            </a:r>
          </a:p>
          <a:p>
            <a:pPr lvl="1"/>
            <a:r>
              <a:rPr lang="fr-FR" sz="1600" dirty="0"/>
              <a:t>Plus importante pour les enfants issus de familles monoparentales, pour ceux qui accordent le plus d’importance au regard des autres </a:t>
            </a:r>
          </a:p>
          <a:p>
            <a:pPr lvl="1"/>
            <a:r>
              <a:rPr lang="fr-FR" sz="1600" dirty="0"/>
              <a:t>D’autant plus importante qu’on utilise fréquemment le numérique</a:t>
            </a:r>
          </a:p>
          <a:p>
            <a:pPr lvl="1"/>
            <a:endParaRPr lang="fr-FR" sz="1600" dirty="0"/>
          </a:p>
          <a:p>
            <a:r>
              <a:rPr lang="fr-FR" sz="2000" dirty="0"/>
              <a:t>Le rapport à la nature et à l’environnement</a:t>
            </a:r>
          </a:p>
          <a:p>
            <a:pPr lvl="1"/>
            <a:r>
              <a:rPr lang="fr-FR" sz="1600" dirty="0"/>
              <a:t>Plus important pour ceux qui accordent le plus d’importance au regard des autres (réponse normative ?)</a:t>
            </a:r>
          </a:p>
          <a:p>
            <a:pPr lvl="1"/>
            <a:r>
              <a:rPr lang="fr-FR" sz="1600" dirty="0"/>
              <a:t>D’autant moins important qu’on utilise fréquemment le numérique</a:t>
            </a:r>
          </a:p>
          <a:p>
            <a:pPr marL="457200" lvl="1" indent="0">
              <a:buNone/>
            </a:pPr>
            <a:endParaRPr lang="fr-FR" sz="1600" dirty="0"/>
          </a:p>
          <a:p>
            <a:endParaRPr lang="fr-FR" sz="2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5E3367-2C10-4D72-A6A1-C77F08E7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FB5D6-9F8C-4316-8B57-4B3E6BDDFC75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84230314-7685-479A-9B22-ECA2C61E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47737B-0091-42C5-9718-04EF603F9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731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D0B077-8396-488D-A17C-549817F5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/>
          <a:lstStyle/>
          <a:p>
            <a:r>
              <a:rPr lang="fr-FR" dirty="0"/>
              <a:t>Conclusion et 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30FDF9-2EA9-4191-B7D7-E0E121D1E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5314"/>
            <a:ext cx="8229600" cy="4951710"/>
          </a:xfrm>
        </p:spPr>
        <p:txBody>
          <a:bodyPr/>
          <a:lstStyle/>
          <a:p>
            <a:r>
              <a:rPr lang="fr-FR" sz="2000" dirty="0"/>
              <a:t>Même si les phénomènes de harcèlement touchent trop de jeunes, des jeunes lotois plutôt préservés par rapport aux résultats habituels des enquêtes </a:t>
            </a:r>
          </a:p>
          <a:p>
            <a:endParaRPr lang="fr-FR" sz="800" dirty="0"/>
          </a:p>
          <a:p>
            <a:r>
              <a:rPr lang="fr-FR" sz="2000" dirty="0"/>
              <a:t>Une attention particulière à accorder au contexte familial des jeunes (situation économique difficile, familles monoparentales, séparées ou recomposées)</a:t>
            </a:r>
          </a:p>
          <a:p>
            <a:endParaRPr lang="fr-FR" sz="800" dirty="0"/>
          </a:p>
          <a:p>
            <a:r>
              <a:rPr lang="fr-FR" sz="2000" dirty="0"/>
              <a:t>Participation bénévole et mixité sociale (qui sont reliées) augmentent les chances d’être confrontée au harcèlement</a:t>
            </a:r>
          </a:p>
          <a:p>
            <a:endParaRPr lang="fr-FR" sz="800" dirty="0"/>
          </a:p>
          <a:p>
            <a:r>
              <a:rPr lang="fr-FR" sz="2000" dirty="0"/>
              <a:t>Les usages intenses du numérique semblent se faire aux dépens de l’importance d’activités contribuant au bien-être, et augmentent le risque de pratiques problématiques pour la santé</a:t>
            </a:r>
          </a:p>
          <a:p>
            <a:endParaRPr lang="fr-FR" sz="800" dirty="0"/>
          </a:p>
          <a:p>
            <a:r>
              <a:rPr lang="fr-FR" sz="2000" dirty="0"/>
              <a:t>Dans le futur il sera nécessaire d’ajouter des indicateurs sur le bien-être subjectif des jeunes</a:t>
            </a:r>
          </a:p>
          <a:p>
            <a:endParaRPr lang="fr-FR" sz="2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5E3367-2C10-4D72-A6A1-C77F08E7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FB5D6-9F8C-4316-8B57-4B3E6BDDFC75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84230314-7685-479A-9B22-ECA2C61E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02D333-4CBE-41F5-991F-F6941D873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13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7646" y="1772816"/>
            <a:ext cx="8229600" cy="1143000"/>
          </a:xfrm>
        </p:spPr>
        <p:txBody>
          <a:bodyPr lIns="0"/>
          <a:lstStyle/>
          <a:p>
            <a:r>
              <a:rPr lang="fr-FR" dirty="0"/>
              <a:t>Merci pour votre attention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4700"/>
            <a:ext cx="1043608" cy="653299"/>
          </a:xfrm>
          <a:prstGeom prst="rect">
            <a:avLst/>
          </a:prstGeom>
        </p:spPr>
      </p:pic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C00749E7-245A-4C65-9BC8-70AAF87E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9712" y="6421288"/>
            <a:ext cx="4824536" cy="352127"/>
          </a:xfrm>
        </p:spPr>
        <p:txBody>
          <a:bodyPr/>
          <a:lstStyle/>
          <a:p>
            <a:pPr>
              <a:defRPr/>
            </a:pPr>
            <a:r>
              <a:rPr lang="fr-FR" dirty="0"/>
              <a:t>Comité de Suivi Santé des Jeunes, MDA, 8 décembre 2022</a:t>
            </a:r>
          </a:p>
        </p:txBody>
      </p:sp>
    </p:spTree>
    <p:extLst>
      <p:ext uri="{BB962C8B-B14F-4D97-AF65-F5344CB8AC3E}">
        <p14:creationId xmlns:p14="http://schemas.microsoft.com/office/powerpoint/2010/main" val="3338130911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16298</TotalTime>
  <Words>1296</Words>
  <Application>Microsoft Office PowerPoint</Application>
  <PresentationFormat>Affichage à l'écran (4:3)</PresentationFormat>
  <Paragraphs>203</Paragraphs>
  <Slides>16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宋体</vt:lpstr>
      <vt:lpstr>Arial</vt:lpstr>
      <vt:lpstr>Times New Roman</vt:lpstr>
      <vt:lpstr>Conception personnalisée</vt:lpstr>
      <vt:lpstr>  Le harcèlement au collège quelques résultats de l’enquête 2022  </vt:lpstr>
      <vt:lpstr>Quelques mots sur l’observatoire</vt:lpstr>
      <vt:lpstr>Remerciements pour cette enquête</vt:lpstr>
      <vt:lpstr>Les objets de cette enquête</vt:lpstr>
      <vt:lpstr>Les enquêté.e.s</vt:lpstr>
      <vt:lpstr>Présentation PowerPoint</vt:lpstr>
      <vt:lpstr>Présentation PowerPoint</vt:lpstr>
      <vt:lpstr>Présentation PowerPoint</vt:lpstr>
      <vt:lpstr>Présentation PowerPoint</vt:lpstr>
      <vt:lpstr>Les moments d’usage</vt:lpstr>
      <vt:lpstr>Moments d’usage et famille</vt:lpstr>
      <vt:lpstr>Les fonctions de l’utilisation</vt:lpstr>
      <vt:lpstr>L’important pour le bien-être</vt:lpstr>
      <vt:lpstr>L’important pour le bien-être</vt:lpstr>
      <vt:lpstr>Conclusion et perspectives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</dc:creator>
  <cp:lastModifiedBy>Christophe DANSAC</cp:lastModifiedBy>
  <cp:revision>546</cp:revision>
  <cp:lastPrinted>2019-03-13T14:10:04Z</cp:lastPrinted>
  <dcterms:created xsi:type="dcterms:W3CDTF">1601-01-01T00:00:00Z</dcterms:created>
  <dcterms:modified xsi:type="dcterms:W3CDTF">2023-04-24T09:00:41Z</dcterms:modified>
</cp:coreProperties>
</file>