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3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36.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notesSlides/notesSlide37.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notesSlides/notesSlide38.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notesSlides/notesSlide4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notesSlides/notesSlide54.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notesSlides/notesSlide59.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Lst>
  <p:notesMasterIdLst>
    <p:notesMasterId r:id="rId70"/>
  </p:notesMasterIdLst>
  <p:handoutMasterIdLst>
    <p:handoutMasterId r:id="rId71"/>
  </p:handoutMasterIdLst>
  <p:sldIdLst>
    <p:sldId id="256" r:id="rId2"/>
    <p:sldId id="257" r:id="rId3"/>
    <p:sldId id="271" r:id="rId4"/>
    <p:sldId id="259" r:id="rId5"/>
    <p:sldId id="260" r:id="rId6"/>
    <p:sldId id="268" r:id="rId7"/>
    <p:sldId id="266" r:id="rId8"/>
    <p:sldId id="270" r:id="rId9"/>
    <p:sldId id="269" r:id="rId10"/>
    <p:sldId id="267" r:id="rId11"/>
    <p:sldId id="305" r:id="rId12"/>
    <p:sldId id="265" r:id="rId13"/>
    <p:sldId id="258" r:id="rId14"/>
    <p:sldId id="261" r:id="rId15"/>
    <p:sldId id="262" r:id="rId16"/>
    <p:sldId id="274" r:id="rId17"/>
    <p:sldId id="287" r:id="rId18"/>
    <p:sldId id="264" r:id="rId19"/>
    <p:sldId id="272" r:id="rId20"/>
    <p:sldId id="273" r:id="rId21"/>
    <p:sldId id="275" r:id="rId22"/>
    <p:sldId id="278" r:id="rId23"/>
    <p:sldId id="276" r:id="rId24"/>
    <p:sldId id="277" r:id="rId25"/>
    <p:sldId id="280" r:id="rId26"/>
    <p:sldId id="284" r:id="rId27"/>
    <p:sldId id="288" r:id="rId28"/>
    <p:sldId id="282" r:id="rId29"/>
    <p:sldId id="283" r:id="rId30"/>
    <p:sldId id="285" r:id="rId31"/>
    <p:sldId id="289" r:id="rId32"/>
    <p:sldId id="290" r:id="rId33"/>
    <p:sldId id="286" r:id="rId34"/>
    <p:sldId id="291" r:id="rId35"/>
    <p:sldId id="292" r:id="rId36"/>
    <p:sldId id="293" r:id="rId37"/>
    <p:sldId id="295" r:id="rId38"/>
    <p:sldId id="294" r:id="rId39"/>
    <p:sldId id="296" r:id="rId40"/>
    <p:sldId id="299" r:id="rId41"/>
    <p:sldId id="300" r:id="rId42"/>
    <p:sldId id="297" r:id="rId43"/>
    <p:sldId id="298" r:id="rId44"/>
    <p:sldId id="301" r:id="rId45"/>
    <p:sldId id="302" r:id="rId46"/>
    <p:sldId id="281" r:id="rId47"/>
    <p:sldId id="306" r:id="rId48"/>
    <p:sldId id="309" r:id="rId49"/>
    <p:sldId id="304" r:id="rId50"/>
    <p:sldId id="303" r:id="rId51"/>
    <p:sldId id="310" r:id="rId52"/>
    <p:sldId id="307" r:id="rId53"/>
    <p:sldId id="313" r:id="rId54"/>
    <p:sldId id="314" r:id="rId55"/>
    <p:sldId id="311" r:id="rId56"/>
    <p:sldId id="312" r:id="rId57"/>
    <p:sldId id="315" r:id="rId58"/>
    <p:sldId id="319" r:id="rId59"/>
    <p:sldId id="320" r:id="rId60"/>
    <p:sldId id="317" r:id="rId61"/>
    <p:sldId id="321" r:id="rId62"/>
    <p:sldId id="308" r:id="rId63"/>
    <p:sldId id="316" r:id="rId64"/>
    <p:sldId id="318" r:id="rId65"/>
    <p:sldId id="322" r:id="rId66"/>
    <p:sldId id="279" r:id="rId67"/>
    <p:sldId id="323" r:id="rId68"/>
    <p:sldId id="324" r:id="rId69"/>
  </p:sldIdLst>
  <p:sldSz cx="9144000" cy="6858000" type="screen4x3"/>
  <p:notesSz cx="6888163" cy="100187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0000"/>
    <a:srgbClr val="FFCC00"/>
    <a:srgbClr val="FF99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81229" autoAdjust="0"/>
  </p:normalViewPr>
  <p:slideViewPr>
    <p:cSldViewPr>
      <p:cViewPr varScale="1">
        <p:scale>
          <a:sx n="101" d="100"/>
          <a:sy n="101" d="100"/>
        </p:scale>
        <p:origin x="1784" y="64"/>
      </p:cViewPr>
      <p:guideLst>
        <p:guide orient="horz" pos="2160"/>
        <p:guide pos="2880"/>
      </p:guideLst>
    </p:cSldViewPr>
  </p:slideViewPr>
  <p:outlineViewPr>
    <p:cViewPr>
      <p:scale>
        <a:sx n="33" d="100"/>
        <a:sy n="33" d="100"/>
      </p:scale>
      <p:origin x="0" y="19710"/>
    </p:cViewPr>
  </p:outlineViewPr>
  <p:notesTextViewPr>
    <p:cViewPr>
      <p:scale>
        <a:sx n="100" d="100"/>
        <a:sy n="100" d="100"/>
      </p:scale>
      <p:origin x="0" y="0"/>
    </p:cViewPr>
  </p:notesTextViewPr>
  <p:sorterViewPr>
    <p:cViewPr>
      <p:scale>
        <a:sx n="100" d="100"/>
        <a:sy n="100" d="100"/>
      </p:scale>
      <p:origin x="0" y="94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D:\Recherche\Recherches%20en%20cours\2021-2023%20-%20Observatoire%20des%20Jeunesses\Enqu&#234;te%202021\Premiers%20traitements%20perspectives%20d'aveni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a:t>A quel point savez-vous précisément quel type de travail / de métier vous voudriez faire dans le futur ?</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Certitude_Proj_W_futur!$B$85:$B$86</c:f>
              <c:strCache>
                <c:ptCount val="2"/>
                <c:pt idx="0">
                  <c:v>0 - Pas du tout</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Certitude_Proj_W_futur!$A$87:$A$90</c:f>
              <c:strCache>
                <c:ptCount val="4"/>
                <c:pt idx="0">
                  <c:v>féminin</c:v>
                </c:pt>
                <c:pt idx="1">
                  <c:v>masculin</c:v>
                </c:pt>
                <c:pt idx="3">
                  <c:v>Ensemble</c:v>
                </c:pt>
              </c:strCache>
            </c:strRef>
          </c:cat>
          <c:val>
            <c:numRef>
              <c:f>Certitude_Proj_W_futur!$B$87:$B$90</c:f>
              <c:numCache>
                <c:formatCode>General</c:formatCode>
                <c:ptCount val="4"/>
                <c:pt idx="0">
                  <c:v>59</c:v>
                </c:pt>
                <c:pt idx="1">
                  <c:v>47</c:v>
                </c:pt>
                <c:pt idx="3">
                  <c:v>106</c:v>
                </c:pt>
              </c:numCache>
            </c:numRef>
          </c:val>
        </c:ser>
        <c:ser>
          <c:idx val="1"/>
          <c:order val="1"/>
          <c:tx>
            <c:strRef>
              <c:f>Certitude_Proj_W_futur!$C$85:$C$86</c:f>
              <c:strCache>
                <c:ptCount val="2"/>
                <c:pt idx="0">
                  <c:v>1 - Un peu</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Certitude_Proj_W_futur!$A$87:$A$90</c:f>
              <c:strCache>
                <c:ptCount val="4"/>
                <c:pt idx="0">
                  <c:v>féminin</c:v>
                </c:pt>
                <c:pt idx="1">
                  <c:v>masculin</c:v>
                </c:pt>
                <c:pt idx="3">
                  <c:v>Ensemble</c:v>
                </c:pt>
              </c:strCache>
            </c:strRef>
          </c:cat>
          <c:val>
            <c:numRef>
              <c:f>Certitude_Proj_W_futur!$C$87:$C$90</c:f>
              <c:numCache>
                <c:formatCode>General</c:formatCode>
                <c:ptCount val="4"/>
                <c:pt idx="0">
                  <c:v>135</c:v>
                </c:pt>
                <c:pt idx="1">
                  <c:v>82</c:v>
                </c:pt>
                <c:pt idx="3">
                  <c:v>217</c:v>
                </c:pt>
              </c:numCache>
            </c:numRef>
          </c:val>
        </c:ser>
        <c:ser>
          <c:idx val="2"/>
          <c:order val="2"/>
          <c:tx>
            <c:strRef>
              <c:f>Certitude_Proj_W_futur!$D$85:$D$86</c:f>
              <c:strCache>
                <c:ptCount val="2"/>
                <c:pt idx="0">
                  <c:v>2 - Assez</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Certitude_Proj_W_futur!$A$87:$A$90</c:f>
              <c:strCache>
                <c:ptCount val="4"/>
                <c:pt idx="0">
                  <c:v>féminin</c:v>
                </c:pt>
                <c:pt idx="1">
                  <c:v>masculin</c:v>
                </c:pt>
                <c:pt idx="3">
                  <c:v>Ensemble</c:v>
                </c:pt>
              </c:strCache>
            </c:strRef>
          </c:cat>
          <c:val>
            <c:numRef>
              <c:f>Certitude_Proj_W_futur!$D$87:$D$90</c:f>
              <c:numCache>
                <c:formatCode>General</c:formatCode>
                <c:ptCount val="4"/>
                <c:pt idx="0">
                  <c:v>189</c:v>
                </c:pt>
                <c:pt idx="1">
                  <c:v>104</c:v>
                </c:pt>
                <c:pt idx="3">
                  <c:v>293</c:v>
                </c:pt>
              </c:numCache>
            </c:numRef>
          </c:val>
        </c:ser>
        <c:ser>
          <c:idx val="3"/>
          <c:order val="3"/>
          <c:tx>
            <c:strRef>
              <c:f>Certitude_Proj_W_futur!$E$85:$E$86</c:f>
              <c:strCache>
                <c:ptCount val="2"/>
                <c:pt idx="0">
                  <c:v>3 - Beaucoup</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Certitude_Proj_W_futur!$A$87:$A$90</c:f>
              <c:strCache>
                <c:ptCount val="4"/>
                <c:pt idx="0">
                  <c:v>féminin</c:v>
                </c:pt>
                <c:pt idx="1">
                  <c:v>masculin</c:v>
                </c:pt>
                <c:pt idx="3">
                  <c:v>Ensemble</c:v>
                </c:pt>
              </c:strCache>
            </c:strRef>
          </c:cat>
          <c:val>
            <c:numRef>
              <c:f>Certitude_Proj_W_futur!$E$87:$E$90</c:f>
              <c:numCache>
                <c:formatCode>General</c:formatCode>
                <c:ptCount val="4"/>
                <c:pt idx="0">
                  <c:v>207</c:v>
                </c:pt>
                <c:pt idx="1">
                  <c:v>135</c:v>
                </c:pt>
                <c:pt idx="3">
                  <c:v>342</c:v>
                </c:pt>
              </c:numCache>
            </c:numRef>
          </c:val>
        </c:ser>
        <c:dLbls>
          <c:showLegendKey val="0"/>
          <c:showVal val="0"/>
          <c:showCatName val="0"/>
          <c:showSerName val="0"/>
          <c:showPercent val="0"/>
          <c:showBubbleSize val="0"/>
        </c:dLbls>
        <c:gapWidth val="150"/>
        <c:overlap val="100"/>
        <c:axId val="140457384"/>
        <c:axId val="141740760"/>
        <c:extLst>
          <c:ext xmlns:c15="http://schemas.microsoft.com/office/drawing/2012/chart" uri="{02D57815-91ED-43cb-92C2-25804820EDAC}">
            <c15:filteredBarSeries>
              <c15:ser>
                <c:idx val="4"/>
                <c:order val="4"/>
                <c:tx>
                  <c:strRef>
                    <c:extLst>
                      <c:ext uri="{02D57815-91ED-43cb-92C2-25804820EDAC}">
                        <c15:formulaRef>
                          <c15:sqref>Certitude_Proj_W_futur!$F$85:$F$86</c15:sqref>
                        </c15:formulaRef>
                      </c:ext>
                    </c:extLst>
                    <c:strCache>
                      <c:ptCount val="2"/>
                      <c:pt idx="0">
                        <c:v>Total général</c:v>
                      </c:pt>
                    </c:strCache>
                  </c:strRef>
                </c:tx>
                <c:spPr>
                  <a:solidFill>
                    <a:schemeClr val="accent4">
                      <a:shade val="53000"/>
                    </a:schemeClr>
                  </a:solidFill>
                  <a:ln>
                    <a:noFill/>
                  </a:ln>
                  <a:effectLst/>
                </c:spPr>
                <c:invertIfNegative val="0"/>
                <c:cat>
                  <c:strRef>
                    <c:extLst>
                      <c:ext uri="{02D57815-91ED-43cb-92C2-25804820EDAC}">
                        <c15:formulaRef>
                          <c15:sqref>Certitude_Proj_W_futur!$A$87:$A$90</c15:sqref>
                        </c15:formulaRef>
                      </c:ext>
                    </c:extLst>
                    <c:strCache>
                      <c:ptCount val="4"/>
                      <c:pt idx="0">
                        <c:v>féminin</c:v>
                      </c:pt>
                      <c:pt idx="1">
                        <c:v>masculin</c:v>
                      </c:pt>
                      <c:pt idx="3">
                        <c:v>Ensemble</c:v>
                      </c:pt>
                    </c:strCache>
                  </c:strRef>
                </c:cat>
                <c:val>
                  <c:numRef>
                    <c:extLst>
                      <c:ext uri="{02D57815-91ED-43cb-92C2-25804820EDAC}">
                        <c15:formulaRef>
                          <c15:sqref>Certitude_Proj_W_futur!$F$87:$F$90</c15:sqref>
                        </c15:formulaRef>
                      </c:ext>
                    </c:extLst>
                    <c:numCache>
                      <c:formatCode>General</c:formatCode>
                      <c:ptCount val="4"/>
                      <c:pt idx="0">
                        <c:v>590</c:v>
                      </c:pt>
                      <c:pt idx="1">
                        <c:v>368</c:v>
                      </c:pt>
                      <c:pt idx="3">
                        <c:v>958</c:v>
                      </c:pt>
                    </c:numCache>
                  </c:numRef>
                </c:val>
              </c15:ser>
            </c15:filteredBarSeries>
          </c:ext>
        </c:extLst>
      </c:barChart>
      <c:catAx>
        <c:axId val="140457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1740760"/>
        <c:crosses val="autoZero"/>
        <c:auto val="1"/>
        <c:lblAlgn val="ctr"/>
        <c:lblOffset val="100"/>
        <c:noMultiLvlLbl val="0"/>
      </c:catAx>
      <c:valAx>
        <c:axId val="1417407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5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a:t>A quel point savez-vous précisément quel type de travail / de métier vous voudriez faire dans le futur ?</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Certitude_Proj_W_futur!$B$221</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Certitude_Proj_W_futur!$A$222:$A$227</c:f>
              <c:strCache>
                <c:ptCount val="5"/>
                <c:pt idx="0">
                  <c:v>4 &amp; 5 (à l'aise)</c:v>
                </c:pt>
                <c:pt idx="1">
                  <c:v>ni à l'aise, ni en difficulté</c:v>
                </c:pt>
                <c:pt idx="2">
                  <c:v>1 &amp; 2 (en diff)</c:v>
                </c:pt>
                <c:pt idx="4">
                  <c:v>Ensemble</c:v>
                </c:pt>
              </c:strCache>
            </c:strRef>
          </c:cat>
          <c:val>
            <c:numRef>
              <c:f>Certitude_Proj_W_futur!$B$222:$B$227</c:f>
              <c:numCache>
                <c:formatCode>General</c:formatCode>
                <c:ptCount val="5"/>
                <c:pt idx="0">
                  <c:v>15</c:v>
                </c:pt>
                <c:pt idx="1">
                  <c:v>45</c:v>
                </c:pt>
                <c:pt idx="2">
                  <c:v>32</c:v>
                </c:pt>
                <c:pt idx="4">
                  <c:v>92</c:v>
                </c:pt>
              </c:numCache>
            </c:numRef>
          </c:val>
        </c:ser>
        <c:ser>
          <c:idx val="1"/>
          <c:order val="1"/>
          <c:tx>
            <c:strRef>
              <c:f>Certitude_Proj_W_futur!$C$221</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Certitude_Proj_W_futur!$A$222:$A$227</c:f>
              <c:strCache>
                <c:ptCount val="5"/>
                <c:pt idx="0">
                  <c:v>4 &amp; 5 (à l'aise)</c:v>
                </c:pt>
                <c:pt idx="1">
                  <c:v>ni à l'aise, ni en difficulté</c:v>
                </c:pt>
                <c:pt idx="2">
                  <c:v>1 &amp; 2 (en diff)</c:v>
                </c:pt>
                <c:pt idx="4">
                  <c:v>Ensemble</c:v>
                </c:pt>
              </c:strCache>
            </c:strRef>
          </c:cat>
          <c:val>
            <c:numRef>
              <c:f>Certitude_Proj_W_futur!$C$222:$C$227</c:f>
              <c:numCache>
                <c:formatCode>General</c:formatCode>
                <c:ptCount val="5"/>
                <c:pt idx="0">
                  <c:v>37</c:v>
                </c:pt>
                <c:pt idx="1">
                  <c:v>109</c:v>
                </c:pt>
                <c:pt idx="2">
                  <c:v>54</c:v>
                </c:pt>
                <c:pt idx="4">
                  <c:v>200</c:v>
                </c:pt>
              </c:numCache>
            </c:numRef>
          </c:val>
        </c:ser>
        <c:ser>
          <c:idx val="2"/>
          <c:order val="2"/>
          <c:tx>
            <c:strRef>
              <c:f>Certitude_Proj_W_futur!$D$221</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Certitude_Proj_W_futur!$A$222:$A$227</c:f>
              <c:strCache>
                <c:ptCount val="5"/>
                <c:pt idx="0">
                  <c:v>4 &amp; 5 (à l'aise)</c:v>
                </c:pt>
                <c:pt idx="1">
                  <c:v>ni à l'aise, ni en difficulté</c:v>
                </c:pt>
                <c:pt idx="2">
                  <c:v>1 &amp; 2 (en diff)</c:v>
                </c:pt>
                <c:pt idx="4">
                  <c:v>Ensemble</c:v>
                </c:pt>
              </c:strCache>
            </c:strRef>
          </c:cat>
          <c:val>
            <c:numRef>
              <c:f>Certitude_Proj_W_futur!$D$222:$D$227</c:f>
              <c:numCache>
                <c:formatCode>General</c:formatCode>
                <c:ptCount val="5"/>
                <c:pt idx="0">
                  <c:v>41</c:v>
                </c:pt>
                <c:pt idx="1">
                  <c:v>142</c:v>
                </c:pt>
                <c:pt idx="2">
                  <c:v>93</c:v>
                </c:pt>
                <c:pt idx="4">
                  <c:v>276</c:v>
                </c:pt>
              </c:numCache>
            </c:numRef>
          </c:val>
        </c:ser>
        <c:ser>
          <c:idx val="3"/>
          <c:order val="3"/>
          <c:tx>
            <c:strRef>
              <c:f>Certitude_Proj_W_futur!$E$221</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Certitude_Proj_W_futur!$A$222:$A$227</c:f>
              <c:strCache>
                <c:ptCount val="5"/>
                <c:pt idx="0">
                  <c:v>4 &amp; 5 (à l'aise)</c:v>
                </c:pt>
                <c:pt idx="1">
                  <c:v>ni à l'aise, ni en difficulté</c:v>
                </c:pt>
                <c:pt idx="2">
                  <c:v>1 &amp; 2 (en diff)</c:v>
                </c:pt>
                <c:pt idx="4">
                  <c:v>Ensemble</c:v>
                </c:pt>
              </c:strCache>
            </c:strRef>
          </c:cat>
          <c:val>
            <c:numRef>
              <c:f>Certitude_Proj_W_futur!$E$222:$E$227</c:f>
              <c:numCache>
                <c:formatCode>General</c:formatCode>
                <c:ptCount val="5"/>
                <c:pt idx="0">
                  <c:v>73</c:v>
                </c:pt>
                <c:pt idx="1">
                  <c:v>170</c:v>
                </c:pt>
                <c:pt idx="2">
                  <c:v>72</c:v>
                </c:pt>
                <c:pt idx="4">
                  <c:v>315</c:v>
                </c:pt>
              </c:numCache>
            </c:numRef>
          </c:val>
        </c:ser>
        <c:dLbls>
          <c:showLegendKey val="0"/>
          <c:showVal val="0"/>
          <c:showCatName val="0"/>
          <c:showSerName val="0"/>
          <c:showPercent val="0"/>
          <c:showBubbleSize val="0"/>
        </c:dLbls>
        <c:gapWidth val="150"/>
        <c:overlap val="100"/>
        <c:axId val="90327944"/>
        <c:axId val="140704960"/>
      </c:barChart>
      <c:catAx>
        <c:axId val="90327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704960"/>
        <c:crosses val="autoZero"/>
        <c:auto val="1"/>
        <c:lblAlgn val="ctr"/>
        <c:lblOffset val="100"/>
        <c:noMultiLvlLbl val="0"/>
      </c:catAx>
      <c:valAx>
        <c:axId val="1407049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032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pensez que vous aurez les bonnes méthodes pour chercher un emploi quand vous en aurez besoin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Méthod_Rech!$B$57</c:f>
              <c:strCache>
                <c:ptCount val="1"/>
                <c:pt idx="0">
                  <c:v>0 - Pas du tout</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Méthod_Rech!$A$58:$A$64</c:f>
              <c:strCache>
                <c:ptCount val="6"/>
                <c:pt idx="0">
                  <c:v>15-17</c:v>
                </c:pt>
                <c:pt idx="1">
                  <c:v>18-19</c:v>
                </c:pt>
                <c:pt idx="2">
                  <c:v>20-21</c:v>
                </c:pt>
                <c:pt idx="3">
                  <c:v>22 et +</c:v>
                </c:pt>
                <c:pt idx="5">
                  <c:v>Ensemble</c:v>
                </c:pt>
              </c:strCache>
            </c:strRef>
          </c:cat>
          <c:val>
            <c:numRef>
              <c:f>Méthod_Rech!$B$58:$B$64</c:f>
              <c:numCache>
                <c:formatCode>General</c:formatCode>
                <c:ptCount val="6"/>
                <c:pt idx="0">
                  <c:v>49</c:v>
                </c:pt>
                <c:pt idx="1">
                  <c:v>24</c:v>
                </c:pt>
                <c:pt idx="2">
                  <c:v>3</c:v>
                </c:pt>
                <c:pt idx="3">
                  <c:v>11</c:v>
                </c:pt>
                <c:pt idx="5">
                  <c:v>87</c:v>
                </c:pt>
              </c:numCache>
            </c:numRef>
          </c:val>
        </c:ser>
        <c:ser>
          <c:idx val="1"/>
          <c:order val="1"/>
          <c:tx>
            <c:strRef>
              <c:f>Méthod_Rech!$C$57</c:f>
              <c:strCache>
                <c:ptCount val="1"/>
                <c:pt idx="0">
                  <c:v>1 - Plutôt non</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Méthod_Rech!$A$58:$A$64</c:f>
              <c:strCache>
                <c:ptCount val="6"/>
                <c:pt idx="0">
                  <c:v>15-17</c:v>
                </c:pt>
                <c:pt idx="1">
                  <c:v>18-19</c:v>
                </c:pt>
                <c:pt idx="2">
                  <c:v>20-21</c:v>
                </c:pt>
                <c:pt idx="3">
                  <c:v>22 et +</c:v>
                </c:pt>
                <c:pt idx="5">
                  <c:v>Ensemble</c:v>
                </c:pt>
              </c:strCache>
            </c:strRef>
          </c:cat>
          <c:val>
            <c:numRef>
              <c:f>Méthod_Rech!$C$58:$C$64</c:f>
              <c:numCache>
                <c:formatCode>General</c:formatCode>
                <c:ptCount val="6"/>
                <c:pt idx="0">
                  <c:v>125</c:v>
                </c:pt>
                <c:pt idx="1">
                  <c:v>53</c:v>
                </c:pt>
                <c:pt idx="2">
                  <c:v>28</c:v>
                </c:pt>
                <c:pt idx="3">
                  <c:v>21</c:v>
                </c:pt>
                <c:pt idx="5">
                  <c:v>227</c:v>
                </c:pt>
              </c:numCache>
            </c:numRef>
          </c:val>
        </c:ser>
        <c:ser>
          <c:idx val="2"/>
          <c:order val="2"/>
          <c:tx>
            <c:strRef>
              <c:f>Méthod_Rech!$D$57</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Méthod_Rech!$A$58:$A$64</c:f>
              <c:strCache>
                <c:ptCount val="6"/>
                <c:pt idx="0">
                  <c:v>15-17</c:v>
                </c:pt>
                <c:pt idx="1">
                  <c:v>18-19</c:v>
                </c:pt>
                <c:pt idx="2">
                  <c:v>20-21</c:v>
                </c:pt>
                <c:pt idx="3">
                  <c:v>22 et +</c:v>
                </c:pt>
                <c:pt idx="5">
                  <c:v>Ensemble</c:v>
                </c:pt>
              </c:strCache>
            </c:strRef>
          </c:cat>
          <c:val>
            <c:numRef>
              <c:f>Méthod_Rech!$D$58:$D$64</c:f>
              <c:numCache>
                <c:formatCode>General</c:formatCode>
                <c:ptCount val="6"/>
                <c:pt idx="0">
                  <c:v>250</c:v>
                </c:pt>
                <c:pt idx="1">
                  <c:v>185</c:v>
                </c:pt>
                <c:pt idx="2">
                  <c:v>101</c:v>
                </c:pt>
                <c:pt idx="3">
                  <c:v>119</c:v>
                </c:pt>
                <c:pt idx="5">
                  <c:v>655</c:v>
                </c:pt>
              </c:numCache>
            </c:numRef>
          </c:val>
        </c:ser>
        <c:ser>
          <c:idx val="3"/>
          <c:order val="3"/>
          <c:tx>
            <c:strRef>
              <c:f>Méthod_Rech!$E$57</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Méthod_Rech!$A$58:$A$64</c:f>
              <c:strCache>
                <c:ptCount val="6"/>
                <c:pt idx="0">
                  <c:v>15-17</c:v>
                </c:pt>
                <c:pt idx="1">
                  <c:v>18-19</c:v>
                </c:pt>
                <c:pt idx="2">
                  <c:v>20-21</c:v>
                </c:pt>
                <c:pt idx="3">
                  <c:v>22 et +</c:v>
                </c:pt>
                <c:pt idx="5">
                  <c:v>Ensemble</c:v>
                </c:pt>
              </c:strCache>
            </c:strRef>
          </c:cat>
          <c:val>
            <c:numRef>
              <c:f>Méthod_Rech!$E$58:$E$64</c:f>
              <c:numCache>
                <c:formatCode>General</c:formatCode>
                <c:ptCount val="6"/>
                <c:pt idx="0">
                  <c:v>20</c:v>
                </c:pt>
                <c:pt idx="1">
                  <c:v>35</c:v>
                </c:pt>
                <c:pt idx="2">
                  <c:v>40</c:v>
                </c:pt>
                <c:pt idx="3">
                  <c:v>61</c:v>
                </c:pt>
                <c:pt idx="5">
                  <c:v>156</c:v>
                </c:pt>
              </c:numCache>
            </c:numRef>
          </c:val>
        </c:ser>
        <c:dLbls>
          <c:showLegendKey val="0"/>
          <c:showVal val="0"/>
          <c:showCatName val="0"/>
          <c:showSerName val="0"/>
          <c:showPercent val="0"/>
          <c:showBubbleSize val="0"/>
        </c:dLbls>
        <c:gapWidth val="150"/>
        <c:overlap val="100"/>
        <c:axId val="90638256"/>
        <c:axId val="90587000"/>
        <c:extLst>
          <c:ext xmlns:c15="http://schemas.microsoft.com/office/drawing/2012/chart" uri="{02D57815-91ED-43cb-92C2-25804820EDAC}">
            <c15:filteredBarSeries>
              <c15:ser>
                <c:idx val="4"/>
                <c:order val="4"/>
                <c:tx>
                  <c:strRef>
                    <c:extLst>
                      <c:ext uri="{02D57815-91ED-43cb-92C2-25804820EDAC}">
                        <c15:formulaRef>
                          <c15:sqref>Méthod_Rech!$F$57</c15:sqref>
                        </c15:formulaRef>
                      </c:ext>
                    </c:extLst>
                    <c:strCache>
                      <c:ptCount val="1"/>
                      <c:pt idx="0">
                        <c:v>Total général</c:v>
                      </c:pt>
                    </c:strCache>
                  </c:strRef>
                </c:tx>
                <c:spPr>
                  <a:solidFill>
                    <a:schemeClr val="accent5">
                      <a:tint val="70000"/>
                    </a:schemeClr>
                  </a:solidFill>
                  <a:ln>
                    <a:noFill/>
                  </a:ln>
                  <a:effectLst/>
                </c:spPr>
                <c:invertIfNegative val="0"/>
                <c:cat>
                  <c:strRef>
                    <c:extLst>
                      <c:ext uri="{02D57815-91ED-43cb-92C2-25804820EDAC}">
                        <c15:formulaRef>
                          <c15:sqref>Méthod_Rech!$A$58:$A$64</c15:sqref>
                        </c15:formulaRef>
                      </c:ext>
                    </c:extLst>
                    <c:strCache>
                      <c:ptCount val="6"/>
                      <c:pt idx="0">
                        <c:v>15-17</c:v>
                      </c:pt>
                      <c:pt idx="1">
                        <c:v>18-19</c:v>
                      </c:pt>
                      <c:pt idx="2">
                        <c:v>20-21</c:v>
                      </c:pt>
                      <c:pt idx="3">
                        <c:v>22 et +</c:v>
                      </c:pt>
                      <c:pt idx="5">
                        <c:v>Ensemble</c:v>
                      </c:pt>
                    </c:strCache>
                  </c:strRef>
                </c:cat>
                <c:val>
                  <c:numRef>
                    <c:extLst>
                      <c:ext uri="{02D57815-91ED-43cb-92C2-25804820EDAC}">
                        <c15:formulaRef>
                          <c15:sqref>Méthod_Rech!$F$58:$F$64</c15:sqref>
                        </c15:formulaRef>
                      </c:ext>
                    </c:extLst>
                    <c:numCache>
                      <c:formatCode>General</c:formatCode>
                      <c:ptCount val="6"/>
                      <c:pt idx="0">
                        <c:v>444</c:v>
                      </c:pt>
                      <c:pt idx="1">
                        <c:v>297</c:v>
                      </c:pt>
                      <c:pt idx="2">
                        <c:v>172</c:v>
                      </c:pt>
                      <c:pt idx="3">
                        <c:v>212</c:v>
                      </c:pt>
                      <c:pt idx="5">
                        <c:v>1125</c:v>
                      </c:pt>
                    </c:numCache>
                  </c:numRef>
                </c:val>
              </c15:ser>
            </c15:filteredBarSeries>
            <c15:filteredBarSeries>
              <c15:ser>
                <c:idx val="5"/>
                <c:order val="5"/>
                <c:tx>
                  <c:strRef>
                    <c:extLst xmlns:c15="http://schemas.microsoft.com/office/drawing/2012/chart">
                      <c:ext xmlns:c15="http://schemas.microsoft.com/office/drawing/2012/chart" uri="{02D57815-91ED-43cb-92C2-25804820EDAC}">
                        <c15:formulaRef>
                          <c15:sqref>Méthod_Rech!$G$57</c15:sqref>
                        </c15:formulaRef>
                      </c:ext>
                    </c:extLst>
                    <c:strCache>
                      <c:ptCount val="1"/>
                    </c:strCache>
                  </c:strRef>
                </c:tx>
                <c:spPr>
                  <a:solidFill>
                    <a:schemeClr val="accent5">
                      <a:tint val="50000"/>
                    </a:schemeClr>
                  </a:solidFill>
                  <a:ln>
                    <a:noFill/>
                  </a:ln>
                  <a:effectLst/>
                </c:spPr>
                <c:invertIfNegative val="0"/>
                <c:cat>
                  <c:strRef>
                    <c:extLst>
                      <c:ext xmlns:c15="http://schemas.microsoft.com/office/drawing/2012/chart" uri="{02D57815-91ED-43cb-92C2-25804820EDAC}">
                        <c15:formulaRef>
                          <c15:sqref>Méthod_Rech!$A$58:$A$64</c15:sqref>
                        </c15:formulaRef>
                      </c:ext>
                    </c:extLst>
                    <c:strCache>
                      <c:ptCount val="6"/>
                      <c:pt idx="0">
                        <c:v>15-17</c:v>
                      </c:pt>
                      <c:pt idx="1">
                        <c:v>18-19</c:v>
                      </c:pt>
                      <c:pt idx="2">
                        <c:v>20-21</c:v>
                      </c:pt>
                      <c:pt idx="3">
                        <c:v>22 et +</c:v>
                      </c:pt>
                      <c:pt idx="5">
                        <c:v>Ensemble</c:v>
                      </c:pt>
                    </c:strCache>
                  </c:strRef>
                </c:cat>
                <c:val>
                  <c:numRef>
                    <c:extLst>
                      <c:ext xmlns:c15="http://schemas.microsoft.com/office/drawing/2012/chart" uri="{02D57815-91ED-43cb-92C2-25804820EDAC}">
                        <c15:formulaRef>
                          <c15:sqref>Méthod_Rech!$G$58:$G$62</c15:sqref>
                        </c15:formulaRef>
                      </c:ext>
                    </c:extLst>
                    <c:numCache>
                      <c:formatCode>General</c:formatCode>
                      <c:ptCount val="4"/>
                    </c:numCache>
                  </c:numRef>
                </c:val>
              </c15:ser>
            </c15:filteredBarSeries>
          </c:ext>
        </c:extLst>
      </c:barChart>
      <c:catAx>
        <c:axId val="90638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0587000"/>
        <c:crosses val="autoZero"/>
        <c:auto val="1"/>
        <c:lblAlgn val="ctr"/>
        <c:lblOffset val="100"/>
        <c:noMultiLvlLbl val="0"/>
      </c:catAx>
      <c:valAx>
        <c:axId val="905870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063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pensez que vous aurez les bonnes méthodes pour chercher un emploi quand vous en aurez besoin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Méthod_Rech!$B$107:$B$108</c:f>
              <c:strCache>
                <c:ptCount val="2"/>
                <c:pt idx="0">
                  <c:v>0 - Pas du tout</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Méthod_Rech!$A$109:$A$112</c:f>
              <c:strCache>
                <c:ptCount val="4"/>
                <c:pt idx="0">
                  <c:v>féminin</c:v>
                </c:pt>
                <c:pt idx="1">
                  <c:v>masculin</c:v>
                </c:pt>
                <c:pt idx="3">
                  <c:v>Ensemble</c:v>
                </c:pt>
              </c:strCache>
            </c:strRef>
          </c:cat>
          <c:val>
            <c:numRef>
              <c:f>Méthod_Rech!$B$109:$B$112</c:f>
              <c:numCache>
                <c:formatCode>General</c:formatCode>
                <c:ptCount val="4"/>
                <c:pt idx="0">
                  <c:v>53</c:v>
                </c:pt>
                <c:pt idx="1">
                  <c:v>30</c:v>
                </c:pt>
                <c:pt idx="3">
                  <c:v>83</c:v>
                </c:pt>
              </c:numCache>
            </c:numRef>
          </c:val>
        </c:ser>
        <c:ser>
          <c:idx val="1"/>
          <c:order val="1"/>
          <c:tx>
            <c:strRef>
              <c:f>Méthod_Rech!$C$107:$C$108</c:f>
              <c:strCache>
                <c:ptCount val="2"/>
                <c:pt idx="0">
                  <c:v>1 - Plutôt non</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Méthod_Rech!$A$109:$A$112</c:f>
              <c:strCache>
                <c:ptCount val="4"/>
                <c:pt idx="0">
                  <c:v>féminin</c:v>
                </c:pt>
                <c:pt idx="1">
                  <c:v>masculin</c:v>
                </c:pt>
                <c:pt idx="3">
                  <c:v>Ensemble</c:v>
                </c:pt>
              </c:strCache>
            </c:strRef>
          </c:cat>
          <c:val>
            <c:numRef>
              <c:f>Méthod_Rech!$C$109:$C$112</c:f>
              <c:numCache>
                <c:formatCode>General</c:formatCode>
                <c:ptCount val="4"/>
                <c:pt idx="0">
                  <c:v>160</c:v>
                </c:pt>
                <c:pt idx="1">
                  <c:v>64</c:v>
                </c:pt>
                <c:pt idx="3">
                  <c:v>224</c:v>
                </c:pt>
              </c:numCache>
            </c:numRef>
          </c:val>
        </c:ser>
        <c:ser>
          <c:idx val="2"/>
          <c:order val="2"/>
          <c:tx>
            <c:strRef>
              <c:f>Méthod_Rech!$D$107:$D$108</c:f>
              <c:strCache>
                <c:ptCount val="2"/>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Méthod_Rech!$A$109:$A$112</c:f>
              <c:strCache>
                <c:ptCount val="4"/>
                <c:pt idx="0">
                  <c:v>féminin</c:v>
                </c:pt>
                <c:pt idx="1">
                  <c:v>masculin</c:v>
                </c:pt>
                <c:pt idx="3">
                  <c:v>Ensemble</c:v>
                </c:pt>
              </c:strCache>
            </c:strRef>
          </c:cat>
          <c:val>
            <c:numRef>
              <c:f>Méthod_Rech!$D$109:$D$112</c:f>
              <c:numCache>
                <c:formatCode>General</c:formatCode>
                <c:ptCount val="4"/>
                <c:pt idx="0">
                  <c:v>376</c:v>
                </c:pt>
                <c:pt idx="1">
                  <c:v>271</c:v>
                </c:pt>
                <c:pt idx="3">
                  <c:v>647</c:v>
                </c:pt>
              </c:numCache>
            </c:numRef>
          </c:val>
        </c:ser>
        <c:ser>
          <c:idx val="3"/>
          <c:order val="3"/>
          <c:tx>
            <c:strRef>
              <c:f>Méthod_Rech!$E$107:$E$108</c:f>
              <c:strCache>
                <c:ptCount val="2"/>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Méthod_Rech!$A$109:$A$112</c:f>
              <c:strCache>
                <c:ptCount val="4"/>
                <c:pt idx="0">
                  <c:v>féminin</c:v>
                </c:pt>
                <c:pt idx="1">
                  <c:v>masculin</c:v>
                </c:pt>
                <c:pt idx="3">
                  <c:v>Ensemble</c:v>
                </c:pt>
              </c:strCache>
            </c:strRef>
          </c:cat>
          <c:val>
            <c:numRef>
              <c:f>Méthod_Rech!$E$109:$E$112</c:f>
              <c:numCache>
                <c:formatCode>General</c:formatCode>
                <c:ptCount val="4"/>
                <c:pt idx="0">
                  <c:v>76</c:v>
                </c:pt>
                <c:pt idx="1">
                  <c:v>78</c:v>
                </c:pt>
                <c:pt idx="3">
                  <c:v>154</c:v>
                </c:pt>
              </c:numCache>
            </c:numRef>
          </c:val>
        </c:ser>
        <c:dLbls>
          <c:showLegendKey val="0"/>
          <c:showVal val="0"/>
          <c:showCatName val="0"/>
          <c:showSerName val="0"/>
          <c:showPercent val="0"/>
          <c:showBubbleSize val="0"/>
        </c:dLbls>
        <c:gapWidth val="150"/>
        <c:overlap val="100"/>
        <c:axId val="140495896"/>
        <c:axId val="140498248"/>
        <c:extLst>
          <c:ext xmlns:c15="http://schemas.microsoft.com/office/drawing/2012/chart" uri="{02D57815-91ED-43cb-92C2-25804820EDAC}">
            <c15:filteredBarSeries>
              <c15:ser>
                <c:idx val="4"/>
                <c:order val="4"/>
                <c:tx>
                  <c:strRef>
                    <c:extLst>
                      <c:ext uri="{02D57815-91ED-43cb-92C2-25804820EDAC}">
                        <c15:formulaRef>
                          <c15:sqref>Méthod_Rech!$F$107:$F$108</c15:sqref>
                        </c15:formulaRef>
                      </c:ext>
                    </c:extLst>
                    <c:strCache>
                      <c:ptCount val="2"/>
                      <c:pt idx="0">
                        <c:v>Total général</c:v>
                      </c:pt>
                    </c:strCache>
                  </c:strRef>
                </c:tx>
                <c:spPr>
                  <a:solidFill>
                    <a:schemeClr val="accent5">
                      <a:tint val="54000"/>
                    </a:schemeClr>
                  </a:solidFill>
                  <a:ln>
                    <a:noFill/>
                  </a:ln>
                  <a:effectLst/>
                </c:spPr>
                <c:invertIfNegative val="0"/>
                <c:cat>
                  <c:strRef>
                    <c:extLst>
                      <c:ext uri="{02D57815-91ED-43cb-92C2-25804820EDAC}">
                        <c15:formulaRef>
                          <c15:sqref>Méthod_Rech!$A$109:$A$112</c15:sqref>
                        </c15:formulaRef>
                      </c:ext>
                    </c:extLst>
                    <c:strCache>
                      <c:ptCount val="4"/>
                      <c:pt idx="0">
                        <c:v>féminin</c:v>
                      </c:pt>
                      <c:pt idx="1">
                        <c:v>masculin</c:v>
                      </c:pt>
                      <c:pt idx="3">
                        <c:v>Ensemble</c:v>
                      </c:pt>
                    </c:strCache>
                  </c:strRef>
                </c:cat>
                <c:val>
                  <c:numRef>
                    <c:extLst>
                      <c:ext uri="{02D57815-91ED-43cb-92C2-25804820EDAC}">
                        <c15:formulaRef>
                          <c15:sqref>Méthod_Rech!$F$109:$F$112</c15:sqref>
                        </c15:formulaRef>
                      </c:ext>
                    </c:extLst>
                    <c:numCache>
                      <c:formatCode>General</c:formatCode>
                      <c:ptCount val="4"/>
                      <c:pt idx="0">
                        <c:v>665</c:v>
                      </c:pt>
                      <c:pt idx="1">
                        <c:v>443</c:v>
                      </c:pt>
                      <c:pt idx="3">
                        <c:v>1108</c:v>
                      </c:pt>
                    </c:numCache>
                  </c:numRef>
                </c:val>
              </c15:ser>
            </c15:filteredBarSeries>
          </c:ext>
        </c:extLst>
      </c:barChart>
      <c:catAx>
        <c:axId val="140495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8248"/>
        <c:crosses val="autoZero"/>
        <c:auto val="1"/>
        <c:lblAlgn val="ctr"/>
        <c:lblOffset val="100"/>
        <c:noMultiLvlLbl val="0"/>
      </c:catAx>
      <c:valAx>
        <c:axId val="1404982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pensez que vous aurez les bonnes méthodes pour chercher un emploi quand vous en aurez besoin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Méthod_Rech!$B$227</c:f>
              <c:strCache>
                <c:ptCount val="1"/>
                <c:pt idx="0">
                  <c:v>0 - Pas du tout</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Méthod_Rech!$A$228:$A$233</c:f>
              <c:strCache>
                <c:ptCount val="5"/>
                <c:pt idx="0">
                  <c:v>4 &amp; 5 (à l'aise)</c:v>
                </c:pt>
                <c:pt idx="1">
                  <c:v>ni à l'aise, 
ni en difficulté</c:v>
                </c:pt>
                <c:pt idx="2">
                  <c:v>1 &amp; 2 (en diff)</c:v>
                </c:pt>
                <c:pt idx="4">
                  <c:v>Ensemble</c:v>
                </c:pt>
              </c:strCache>
            </c:strRef>
          </c:cat>
          <c:val>
            <c:numRef>
              <c:f>Méthod_Rech!$B$228:$B$233</c:f>
              <c:numCache>
                <c:formatCode>General</c:formatCode>
                <c:ptCount val="5"/>
                <c:pt idx="0">
                  <c:v>18</c:v>
                </c:pt>
                <c:pt idx="1">
                  <c:v>43</c:v>
                </c:pt>
                <c:pt idx="2">
                  <c:v>17</c:v>
                </c:pt>
                <c:pt idx="4">
                  <c:v>78</c:v>
                </c:pt>
              </c:numCache>
            </c:numRef>
          </c:val>
        </c:ser>
        <c:ser>
          <c:idx val="1"/>
          <c:order val="1"/>
          <c:tx>
            <c:strRef>
              <c:f>Méthod_Rech!$C$227</c:f>
              <c:strCache>
                <c:ptCount val="1"/>
                <c:pt idx="0">
                  <c:v>1 - Plutôt non</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Méthod_Rech!$A$228:$A$233</c:f>
              <c:strCache>
                <c:ptCount val="5"/>
                <c:pt idx="0">
                  <c:v>4 &amp; 5 (à l'aise)</c:v>
                </c:pt>
                <c:pt idx="1">
                  <c:v>ni à l'aise, 
ni en difficulté</c:v>
                </c:pt>
                <c:pt idx="2">
                  <c:v>1 &amp; 2 (en diff)</c:v>
                </c:pt>
                <c:pt idx="4">
                  <c:v>Ensemble</c:v>
                </c:pt>
              </c:strCache>
            </c:strRef>
          </c:cat>
          <c:val>
            <c:numRef>
              <c:f>Méthod_Rech!$C$228:$C$233</c:f>
              <c:numCache>
                <c:formatCode>General</c:formatCode>
                <c:ptCount val="5"/>
                <c:pt idx="0">
                  <c:v>45</c:v>
                </c:pt>
                <c:pt idx="1">
                  <c:v>119</c:v>
                </c:pt>
                <c:pt idx="2">
                  <c:v>53</c:v>
                </c:pt>
                <c:pt idx="4">
                  <c:v>217</c:v>
                </c:pt>
              </c:numCache>
            </c:numRef>
          </c:val>
        </c:ser>
        <c:ser>
          <c:idx val="2"/>
          <c:order val="2"/>
          <c:tx>
            <c:strRef>
              <c:f>Méthod_Rech!$D$227</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Méthod_Rech!$A$228:$A$233</c:f>
              <c:strCache>
                <c:ptCount val="5"/>
                <c:pt idx="0">
                  <c:v>4 &amp; 5 (à l'aise)</c:v>
                </c:pt>
                <c:pt idx="1">
                  <c:v>ni à l'aise, 
ni en difficulté</c:v>
                </c:pt>
                <c:pt idx="2">
                  <c:v>1 &amp; 2 (en diff)</c:v>
                </c:pt>
                <c:pt idx="4">
                  <c:v>Ensemble</c:v>
                </c:pt>
              </c:strCache>
            </c:strRef>
          </c:cat>
          <c:val>
            <c:numRef>
              <c:f>Méthod_Rech!$D$228:$D$233</c:f>
              <c:numCache>
                <c:formatCode>General</c:formatCode>
                <c:ptCount val="5"/>
                <c:pt idx="0">
                  <c:v>99</c:v>
                </c:pt>
                <c:pt idx="1">
                  <c:v>306</c:v>
                </c:pt>
                <c:pt idx="2">
                  <c:v>178</c:v>
                </c:pt>
                <c:pt idx="4">
                  <c:v>583</c:v>
                </c:pt>
              </c:numCache>
            </c:numRef>
          </c:val>
        </c:ser>
        <c:ser>
          <c:idx val="3"/>
          <c:order val="3"/>
          <c:tx>
            <c:strRef>
              <c:f>Méthod_Rech!$E$227</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Méthod_Rech!$A$228:$A$233</c:f>
              <c:strCache>
                <c:ptCount val="5"/>
                <c:pt idx="0">
                  <c:v>4 &amp; 5 (à l'aise)</c:v>
                </c:pt>
                <c:pt idx="1">
                  <c:v>ni à l'aise, 
ni en difficulté</c:v>
                </c:pt>
                <c:pt idx="2">
                  <c:v>1 &amp; 2 (en diff)</c:v>
                </c:pt>
                <c:pt idx="4">
                  <c:v>Ensemble</c:v>
                </c:pt>
              </c:strCache>
            </c:strRef>
          </c:cat>
          <c:val>
            <c:numRef>
              <c:f>Méthod_Rech!$E$228:$E$233</c:f>
              <c:numCache>
                <c:formatCode>General</c:formatCode>
                <c:ptCount val="5"/>
                <c:pt idx="0">
                  <c:v>26</c:v>
                </c:pt>
                <c:pt idx="1">
                  <c:v>62</c:v>
                </c:pt>
                <c:pt idx="2">
                  <c:v>50</c:v>
                </c:pt>
                <c:pt idx="4">
                  <c:v>138</c:v>
                </c:pt>
              </c:numCache>
            </c:numRef>
          </c:val>
        </c:ser>
        <c:dLbls>
          <c:showLegendKey val="0"/>
          <c:showVal val="0"/>
          <c:showCatName val="0"/>
          <c:showSerName val="0"/>
          <c:showPercent val="0"/>
          <c:showBubbleSize val="0"/>
        </c:dLbls>
        <c:gapWidth val="150"/>
        <c:overlap val="100"/>
        <c:axId val="140496680"/>
        <c:axId val="140497856"/>
      </c:barChart>
      <c:catAx>
        <c:axId val="140496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7856"/>
        <c:crosses val="autoZero"/>
        <c:auto val="1"/>
        <c:lblAlgn val="ctr"/>
        <c:lblOffset val="100"/>
        <c:noMultiLvlLbl val="0"/>
      </c:catAx>
      <c:valAx>
        <c:axId val="1404978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Vos études ou les formations que vous avez suivies (ou que vous suivez) sont adaptées pour le métier que vous désirez faire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Formation_adaptée!$B$57</c:f>
              <c:strCache>
                <c:ptCount val="1"/>
                <c:pt idx="0">
                  <c:v>0 - Pas du tout</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Formation_adaptée!$A$58:$A$64</c:f>
              <c:strCache>
                <c:ptCount val="6"/>
                <c:pt idx="0">
                  <c:v>15-17</c:v>
                </c:pt>
                <c:pt idx="1">
                  <c:v>18-19</c:v>
                </c:pt>
                <c:pt idx="2">
                  <c:v>20-21</c:v>
                </c:pt>
                <c:pt idx="3">
                  <c:v>22 et +</c:v>
                </c:pt>
                <c:pt idx="5">
                  <c:v>Ensemble</c:v>
                </c:pt>
              </c:strCache>
            </c:strRef>
          </c:cat>
          <c:val>
            <c:numRef>
              <c:f>Formation_adaptée!$B$58:$B$64</c:f>
              <c:numCache>
                <c:formatCode>General</c:formatCode>
                <c:ptCount val="6"/>
                <c:pt idx="0">
                  <c:v>31</c:v>
                </c:pt>
                <c:pt idx="1">
                  <c:v>24</c:v>
                </c:pt>
                <c:pt idx="2">
                  <c:v>27</c:v>
                </c:pt>
                <c:pt idx="3">
                  <c:v>54</c:v>
                </c:pt>
                <c:pt idx="5">
                  <c:v>136</c:v>
                </c:pt>
              </c:numCache>
            </c:numRef>
          </c:val>
        </c:ser>
        <c:ser>
          <c:idx val="1"/>
          <c:order val="1"/>
          <c:tx>
            <c:strRef>
              <c:f>Formation_adaptée!$C$57</c:f>
              <c:strCache>
                <c:ptCount val="1"/>
                <c:pt idx="0">
                  <c:v>1 - Plutôt non</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Formation_adaptée!$A$58:$A$64</c:f>
              <c:strCache>
                <c:ptCount val="6"/>
                <c:pt idx="0">
                  <c:v>15-17</c:v>
                </c:pt>
                <c:pt idx="1">
                  <c:v>18-19</c:v>
                </c:pt>
                <c:pt idx="2">
                  <c:v>20-21</c:v>
                </c:pt>
                <c:pt idx="3">
                  <c:v>22 et +</c:v>
                </c:pt>
                <c:pt idx="5">
                  <c:v>Ensemble</c:v>
                </c:pt>
              </c:strCache>
            </c:strRef>
          </c:cat>
          <c:val>
            <c:numRef>
              <c:f>Formation_adaptée!$C$58:$C$64</c:f>
              <c:numCache>
                <c:formatCode>General</c:formatCode>
                <c:ptCount val="6"/>
                <c:pt idx="0">
                  <c:v>47</c:v>
                </c:pt>
                <c:pt idx="1">
                  <c:v>22</c:v>
                </c:pt>
                <c:pt idx="2">
                  <c:v>14</c:v>
                </c:pt>
                <c:pt idx="3">
                  <c:v>29</c:v>
                </c:pt>
                <c:pt idx="5">
                  <c:v>112</c:v>
                </c:pt>
              </c:numCache>
            </c:numRef>
          </c:val>
        </c:ser>
        <c:ser>
          <c:idx val="2"/>
          <c:order val="2"/>
          <c:tx>
            <c:strRef>
              <c:f>Formation_adaptée!$D$57</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Formation_adaptée!$A$58:$A$64</c:f>
              <c:strCache>
                <c:ptCount val="6"/>
                <c:pt idx="0">
                  <c:v>15-17</c:v>
                </c:pt>
                <c:pt idx="1">
                  <c:v>18-19</c:v>
                </c:pt>
                <c:pt idx="2">
                  <c:v>20-21</c:v>
                </c:pt>
                <c:pt idx="3">
                  <c:v>22 et +</c:v>
                </c:pt>
                <c:pt idx="5">
                  <c:v>Ensemble</c:v>
                </c:pt>
              </c:strCache>
            </c:strRef>
          </c:cat>
          <c:val>
            <c:numRef>
              <c:f>Formation_adaptée!$D$58:$D$64</c:f>
              <c:numCache>
                <c:formatCode>General</c:formatCode>
                <c:ptCount val="6"/>
                <c:pt idx="0">
                  <c:v>223</c:v>
                </c:pt>
                <c:pt idx="1">
                  <c:v>119</c:v>
                </c:pt>
                <c:pt idx="2">
                  <c:v>55</c:v>
                </c:pt>
                <c:pt idx="3">
                  <c:v>54</c:v>
                </c:pt>
                <c:pt idx="5">
                  <c:v>451</c:v>
                </c:pt>
              </c:numCache>
            </c:numRef>
          </c:val>
        </c:ser>
        <c:ser>
          <c:idx val="3"/>
          <c:order val="3"/>
          <c:tx>
            <c:strRef>
              <c:f>Formation_adaptée!$E$57</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Formation_adaptée!$A$58:$A$64</c:f>
              <c:strCache>
                <c:ptCount val="6"/>
                <c:pt idx="0">
                  <c:v>15-17</c:v>
                </c:pt>
                <c:pt idx="1">
                  <c:v>18-19</c:v>
                </c:pt>
                <c:pt idx="2">
                  <c:v>20-21</c:v>
                </c:pt>
                <c:pt idx="3">
                  <c:v>22 et +</c:v>
                </c:pt>
                <c:pt idx="5">
                  <c:v>Ensemble</c:v>
                </c:pt>
              </c:strCache>
            </c:strRef>
          </c:cat>
          <c:val>
            <c:numRef>
              <c:f>Formation_adaptée!$E$58:$E$64</c:f>
              <c:numCache>
                <c:formatCode>General</c:formatCode>
                <c:ptCount val="6"/>
                <c:pt idx="0">
                  <c:v>143</c:v>
                </c:pt>
                <c:pt idx="1">
                  <c:v>131</c:v>
                </c:pt>
                <c:pt idx="2">
                  <c:v>76</c:v>
                </c:pt>
                <c:pt idx="3">
                  <c:v>75</c:v>
                </c:pt>
                <c:pt idx="5">
                  <c:v>425</c:v>
                </c:pt>
              </c:numCache>
            </c:numRef>
          </c:val>
        </c:ser>
        <c:dLbls>
          <c:showLegendKey val="0"/>
          <c:showVal val="0"/>
          <c:showCatName val="0"/>
          <c:showSerName val="0"/>
          <c:showPercent val="0"/>
          <c:showBubbleSize val="0"/>
        </c:dLbls>
        <c:gapWidth val="150"/>
        <c:overlap val="100"/>
        <c:axId val="186228400"/>
        <c:axId val="186234672"/>
        <c:extLst>
          <c:ext xmlns:c15="http://schemas.microsoft.com/office/drawing/2012/chart" uri="{02D57815-91ED-43cb-92C2-25804820EDAC}">
            <c15:filteredBarSeries>
              <c15:ser>
                <c:idx val="4"/>
                <c:order val="4"/>
                <c:tx>
                  <c:strRef>
                    <c:extLst>
                      <c:ext uri="{02D57815-91ED-43cb-92C2-25804820EDAC}">
                        <c15:formulaRef>
                          <c15:sqref>Formation_adaptée!$F$57</c15:sqref>
                        </c15:formulaRef>
                      </c:ext>
                    </c:extLst>
                    <c:strCache>
                      <c:ptCount val="1"/>
                      <c:pt idx="0">
                        <c:v>(vide)</c:v>
                      </c:pt>
                    </c:strCache>
                  </c:strRef>
                </c:tx>
                <c:spPr>
                  <a:solidFill>
                    <a:schemeClr val="accent5">
                      <a:tint val="70000"/>
                    </a:schemeClr>
                  </a:solidFill>
                  <a:ln>
                    <a:noFill/>
                  </a:ln>
                  <a:effectLst/>
                </c:spPr>
                <c:invertIfNegative val="0"/>
                <c:cat>
                  <c:strRef>
                    <c:extLst>
                      <c:ext uri="{02D57815-91ED-43cb-92C2-25804820EDAC}">
                        <c15:formulaRef>
                          <c15:sqref>Formation_adaptée!$A$58:$A$64</c15:sqref>
                        </c15:formulaRef>
                      </c:ext>
                    </c:extLst>
                    <c:strCache>
                      <c:ptCount val="6"/>
                      <c:pt idx="0">
                        <c:v>15-17</c:v>
                      </c:pt>
                      <c:pt idx="1">
                        <c:v>18-19</c:v>
                      </c:pt>
                      <c:pt idx="2">
                        <c:v>20-21</c:v>
                      </c:pt>
                      <c:pt idx="3">
                        <c:v>22 et +</c:v>
                      </c:pt>
                      <c:pt idx="5">
                        <c:v>Ensemble</c:v>
                      </c:pt>
                    </c:strCache>
                  </c:strRef>
                </c:cat>
                <c:val>
                  <c:numRef>
                    <c:extLst>
                      <c:ext uri="{02D57815-91ED-43cb-92C2-25804820EDAC}">
                        <c15:formulaRef>
                          <c15:sqref>Formation_adaptée!$F$58:$F$64</c15:sqref>
                        </c15:formulaRef>
                      </c:ext>
                    </c:extLst>
                    <c:numCache>
                      <c:formatCode>General</c:formatCode>
                      <c:ptCount val="6"/>
                    </c:numCache>
                  </c:numRef>
                </c:val>
              </c15:ser>
            </c15:filteredBarSeries>
            <c15:filteredBarSeries>
              <c15:ser>
                <c:idx val="5"/>
                <c:order val="5"/>
                <c:tx>
                  <c:strRef>
                    <c:extLst xmlns:c15="http://schemas.microsoft.com/office/drawing/2012/chart">
                      <c:ext xmlns:c15="http://schemas.microsoft.com/office/drawing/2012/chart" uri="{02D57815-91ED-43cb-92C2-25804820EDAC}">
                        <c15:formulaRef>
                          <c15:sqref>Formation_adaptée!$G$57</c15:sqref>
                        </c15:formulaRef>
                      </c:ext>
                    </c:extLst>
                    <c:strCache>
                      <c:ptCount val="1"/>
                      <c:pt idx="0">
                        <c:v>Total général</c:v>
                      </c:pt>
                    </c:strCache>
                  </c:strRef>
                </c:tx>
                <c:spPr>
                  <a:solidFill>
                    <a:schemeClr val="accent5">
                      <a:tint val="50000"/>
                    </a:schemeClr>
                  </a:solidFill>
                  <a:ln>
                    <a:noFill/>
                  </a:ln>
                  <a:effectLst/>
                </c:spPr>
                <c:invertIfNegative val="0"/>
                <c:cat>
                  <c:strRef>
                    <c:extLst>
                      <c:ext xmlns:c15="http://schemas.microsoft.com/office/drawing/2012/chart" uri="{02D57815-91ED-43cb-92C2-25804820EDAC}">
                        <c15:formulaRef>
                          <c15:sqref>Formation_adaptée!$A$58:$A$64</c15:sqref>
                        </c15:formulaRef>
                      </c:ext>
                    </c:extLst>
                    <c:strCache>
                      <c:ptCount val="6"/>
                      <c:pt idx="0">
                        <c:v>15-17</c:v>
                      </c:pt>
                      <c:pt idx="1">
                        <c:v>18-19</c:v>
                      </c:pt>
                      <c:pt idx="2">
                        <c:v>20-21</c:v>
                      </c:pt>
                      <c:pt idx="3">
                        <c:v>22 et +</c:v>
                      </c:pt>
                      <c:pt idx="5">
                        <c:v>Ensemble</c:v>
                      </c:pt>
                    </c:strCache>
                  </c:strRef>
                </c:cat>
                <c:val>
                  <c:numRef>
                    <c:extLst>
                      <c:ext xmlns:c15="http://schemas.microsoft.com/office/drawing/2012/chart" uri="{02D57815-91ED-43cb-92C2-25804820EDAC}">
                        <c15:formulaRef>
                          <c15:sqref>Formation_adaptée!$G$58:$G$64</c15:sqref>
                        </c15:formulaRef>
                      </c:ext>
                    </c:extLst>
                    <c:numCache>
                      <c:formatCode>General</c:formatCode>
                      <c:ptCount val="6"/>
                      <c:pt idx="0">
                        <c:v>444</c:v>
                      </c:pt>
                      <c:pt idx="1">
                        <c:v>296</c:v>
                      </c:pt>
                      <c:pt idx="2">
                        <c:v>172</c:v>
                      </c:pt>
                      <c:pt idx="3">
                        <c:v>212</c:v>
                      </c:pt>
                      <c:pt idx="4">
                        <c:v>172</c:v>
                      </c:pt>
                      <c:pt idx="5">
                        <c:v>1124</c:v>
                      </c:pt>
                    </c:numCache>
                  </c:numRef>
                </c:val>
              </c15:ser>
            </c15:filteredBarSeries>
          </c:ext>
        </c:extLst>
      </c:barChart>
      <c:catAx>
        <c:axId val="186228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4672"/>
        <c:crosses val="autoZero"/>
        <c:auto val="1"/>
        <c:lblAlgn val="ctr"/>
        <c:lblOffset val="100"/>
        <c:noMultiLvlLbl val="0"/>
      </c:catAx>
      <c:valAx>
        <c:axId val="1862346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2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Vos études ou les formations que vous avez suivies (ou que vous suivez) sont adaptées pour le métier que vous désirez faire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Formation_adaptée!$B$107:$B$108</c:f>
              <c:strCache>
                <c:ptCount val="2"/>
                <c:pt idx="0">
                  <c:v>0 - Pas du tout</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Formation_adaptée!$A$109:$A$112</c:f>
              <c:strCache>
                <c:ptCount val="4"/>
                <c:pt idx="0">
                  <c:v>féminin</c:v>
                </c:pt>
                <c:pt idx="1">
                  <c:v>masculin</c:v>
                </c:pt>
                <c:pt idx="3">
                  <c:v>Ensemble</c:v>
                </c:pt>
              </c:strCache>
            </c:strRef>
          </c:cat>
          <c:val>
            <c:numRef>
              <c:f>Formation_adaptée!$B$109:$B$112</c:f>
              <c:numCache>
                <c:formatCode>General</c:formatCode>
                <c:ptCount val="4"/>
                <c:pt idx="0">
                  <c:v>69</c:v>
                </c:pt>
                <c:pt idx="1">
                  <c:v>64</c:v>
                </c:pt>
                <c:pt idx="3">
                  <c:v>133</c:v>
                </c:pt>
              </c:numCache>
            </c:numRef>
          </c:val>
        </c:ser>
        <c:ser>
          <c:idx val="1"/>
          <c:order val="1"/>
          <c:tx>
            <c:strRef>
              <c:f>Formation_adaptée!$C$107:$C$108</c:f>
              <c:strCache>
                <c:ptCount val="2"/>
                <c:pt idx="0">
                  <c:v>1 - Plutôt non</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Formation_adaptée!$A$109:$A$112</c:f>
              <c:strCache>
                <c:ptCount val="4"/>
                <c:pt idx="0">
                  <c:v>féminin</c:v>
                </c:pt>
                <c:pt idx="1">
                  <c:v>masculin</c:v>
                </c:pt>
                <c:pt idx="3">
                  <c:v>Ensemble</c:v>
                </c:pt>
              </c:strCache>
            </c:strRef>
          </c:cat>
          <c:val>
            <c:numRef>
              <c:f>Formation_adaptée!$C$109:$C$112</c:f>
              <c:numCache>
                <c:formatCode>General</c:formatCode>
                <c:ptCount val="4"/>
                <c:pt idx="0">
                  <c:v>62</c:v>
                </c:pt>
                <c:pt idx="1">
                  <c:v>50</c:v>
                </c:pt>
                <c:pt idx="3">
                  <c:v>112</c:v>
                </c:pt>
              </c:numCache>
            </c:numRef>
          </c:val>
        </c:ser>
        <c:ser>
          <c:idx val="2"/>
          <c:order val="2"/>
          <c:tx>
            <c:strRef>
              <c:f>Formation_adaptée!$D$107:$D$108</c:f>
              <c:strCache>
                <c:ptCount val="2"/>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Formation_adaptée!$A$109:$A$112</c:f>
              <c:strCache>
                <c:ptCount val="4"/>
                <c:pt idx="0">
                  <c:v>féminin</c:v>
                </c:pt>
                <c:pt idx="1">
                  <c:v>masculin</c:v>
                </c:pt>
                <c:pt idx="3">
                  <c:v>Ensemble</c:v>
                </c:pt>
              </c:strCache>
            </c:strRef>
          </c:cat>
          <c:val>
            <c:numRef>
              <c:f>Formation_adaptée!$D$109:$D$112</c:f>
              <c:numCache>
                <c:formatCode>General</c:formatCode>
                <c:ptCount val="4"/>
                <c:pt idx="0">
                  <c:v>272</c:v>
                </c:pt>
                <c:pt idx="1">
                  <c:v>173</c:v>
                </c:pt>
                <c:pt idx="3">
                  <c:v>445</c:v>
                </c:pt>
              </c:numCache>
            </c:numRef>
          </c:val>
        </c:ser>
        <c:ser>
          <c:idx val="3"/>
          <c:order val="3"/>
          <c:tx>
            <c:strRef>
              <c:f>Formation_adaptée!$E$107:$E$108</c:f>
              <c:strCache>
                <c:ptCount val="2"/>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Formation_adaptée!$A$109:$A$112</c:f>
              <c:strCache>
                <c:ptCount val="4"/>
                <c:pt idx="0">
                  <c:v>féminin</c:v>
                </c:pt>
                <c:pt idx="1">
                  <c:v>masculin</c:v>
                </c:pt>
                <c:pt idx="3">
                  <c:v>Ensemble</c:v>
                </c:pt>
              </c:strCache>
            </c:strRef>
          </c:cat>
          <c:val>
            <c:numRef>
              <c:f>Formation_adaptée!$E$109:$E$112</c:f>
              <c:numCache>
                <c:formatCode>General</c:formatCode>
                <c:ptCount val="4"/>
                <c:pt idx="0">
                  <c:v>261</c:v>
                </c:pt>
                <c:pt idx="1">
                  <c:v>156</c:v>
                </c:pt>
                <c:pt idx="3">
                  <c:v>417</c:v>
                </c:pt>
              </c:numCache>
            </c:numRef>
          </c:val>
        </c:ser>
        <c:dLbls>
          <c:showLegendKey val="0"/>
          <c:showVal val="0"/>
          <c:showCatName val="0"/>
          <c:showSerName val="0"/>
          <c:showPercent val="0"/>
          <c:showBubbleSize val="0"/>
        </c:dLbls>
        <c:gapWidth val="150"/>
        <c:overlap val="100"/>
        <c:axId val="186234280"/>
        <c:axId val="186231536"/>
        <c:extLst>
          <c:ext xmlns:c15="http://schemas.microsoft.com/office/drawing/2012/chart" uri="{02D57815-91ED-43cb-92C2-25804820EDAC}">
            <c15:filteredBarSeries>
              <c15:ser>
                <c:idx val="4"/>
                <c:order val="4"/>
                <c:tx>
                  <c:strRef>
                    <c:extLst>
                      <c:ext uri="{02D57815-91ED-43cb-92C2-25804820EDAC}">
                        <c15:formulaRef>
                          <c15:sqref>Formation_adaptée!$F$107:$F$108</c15:sqref>
                        </c15:formulaRef>
                      </c:ext>
                    </c:extLst>
                    <c:strCache>
                      <c:ptCount val="2"/>
                      <c:pt idx="0">
                        <c:v>(vide)</c:v>
                      </c:pt>
                    </c:strCache>
                  </c:strRef>
                </c:tx>
                <c:spPr>
                  <a:solidFill>
                    <a:schemeClr val="accent5">
                      <a:tint val="54000"/>
                    </a:schemeClr>
                  </a:solidFill>
                  <a:ln>
                    <a:noFill/>
                  </a:ln>
                  <a:effectLst/>
                </c:spPr>
                <c:invertIfNegative val="0"/>
                <c:cat>
                  <c:strRef>
                    <c:extLst>
                      <c:ext uri="{02D57815-91ED-43cb-92C2-25804820EDAC}">
                        <c15:formulaRef>
                          <c15:sqref>Formation_adaptée!$A$109:$A$112</c15:sqref>
                        </c15:formulaRef>
                      </c:ext>
                    </c:extLst>
                    <c:strCache>
                      <c:ptCount val="4"/>
                      <c:pt idx="0">
                        <c:v>féminin</c:v>
                      </c:pt>
                      <c:pt idx="1">
                        <c:v>masculin</c:v>
                      </c:pt>
                      <c:pt idx="3">
                        <c:v>Ensemble</c:v>
                      </c:pt>
                    </c:strCache>
                  </c:strRef>
                </c:cat>
                <c:val>
                  <c:numRef>
                    <c:extLst>
                      <c:ext uri="{02D57815-91ED-43cb-92C2-25804820EDAC}">
                        <c15:formulaRef>
                          <c15:sqref>Formation_adaptée!$F$109:$F$112</c15:sqref>
                        </c15:formulaRef>
                      </c:ext>
                    </c:extLst>
                    <c:numCache>
                      <c:formatCode>General</c:formatCode>
                      <c:ptCount val="4"/>
                    </c:numCache>
                  </c:numRef>
                </c:val>
              </c15:ser>
            </c15:filteredBarSeries>
          </c:ext>
        </c:extLst>
      </c:barChart>
      <c:catAx>
        <c:axId val="186234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1536"/>
        <c:crosses val="autoZero"/>
        <c:auto val="1"/>
        <c:lblAlgn val="ctr"/>
        <c:lblOffset val="100"/>
        <c:noMultiLvlLbl val="0"/>
      </c:catAx>
      <c:valAx>
        <c:axId val="18623153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Vos études ou les formations que vous avez suivies (ou que vous suivez) sont adaptées pour le métier que vous désirez faire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Formation_adaptée!$B$185</c:f>
              <c:strCache>
                <c:ptCount val="1"/>
                <c:pt idx="0">
                  <c:v>0 - Pas du tout</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Formation_adaptée!$A$186:$A$191</c:f>
              <c:strCache>
                <c:ptCount val="5"/>
                <c:pt idx="0">
                  <c:v>NivDipl
Faible</c:v>
                </c:pt>
                <c:pt idx="1">
                  <c:v>Moyen</c:v>
                </c:pt>
                <c:pt idx="2">
                  <c:v>Niveau
Diplôme
élevé</c:v>
                </c:pt>
                <c:pt idx="4">
                  <c:v>Ensemble</c:v>
                </c:pt>
              </c:strCache>
            </c:strRef>
          </c:cat>
          <c:val>
            <c:numRef>
              <c:f>Formation_adaptée!$B$186:$B$191</c:f>
              <c:numCache>
                <c:formatCode>General</c:formatCode>
                <c:ptCount val="5"/>
                <c:pt idx="0">
                  <c:v>39</c:v>
                </c:pt>
                <c:pt idx="1">
                  <c:v>20</c:v>
                </c:pt>
                <c:pt idx="2">
                  <c:v>24</c:v>
                </c:pt>
                <c:pt idx="4">
                  <c:v>83</c:v>
                </c:pt>
              </c:numCache>
            </c:numRef>
          </c:val>
        </c:ser>
        <c:ser>
          <c:idx val="1"/>
          <c:order val="1"/>
          <c:tx>
            <c:strRef>
              <c:f>Formation_adaptée!$C$185</c:f>
              <c:strCache>
                <c:ptCount val="1"/>
                <c:pt idx="0">
                  <c:v>1 - Plutôt non</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Formation_adaptée!$A$186:$A$191</c:f>
              <c:strCache>
                <c:ptCount val="5"/>
                <c:pt idx="0">
                  <c:v>NivDipl
Faible</c:v>
                </c:pt>
                <c:pt idx="1">
                  <c:v>Moyen</c:v>
                </c:pt>
                <c:pt idx="2">
                  <c:v>Niveau
Diplôme
élevé</c:v>
                </c:pt>
                <c:pt idx="4">
                  <c:v>Ensemble</c:v>
                </c:pt>
              </c:strCache>
            </c:strRef>
          </c:cat>
          <c:val>
            <c:numRef>
              <c:f>Formation_adaptée!$C$186:$C$191</c:f>
              <c:numCache>
                <c:formatCode>General</c:formatCode>
                <c:ptCount val="5"/>
                <c:pt idx="0">
                  <c:v>18</c:v>
                </c:pt>
                <c:pt idx="1">
                  <c:v>36</c:v>
                </c:pt>
                <c:pt idx="2">
                  <c:v>30</c:v>
                </c:pt>
                <c:pt idx="4">
                  <c:v>84</c:v>
                </c:pt>
              </c:numCache>
            </c:numRef>
          </c:val>
        </c:ser>
        <c:ser>
          <c:idx val="2"/>
          <c:order val="2"/>
          <c:tx>
            <c:strRef>
              <c:f>Formation_adaptée!$D$185</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Formation_adaptée!$A$186:$A$191</c:f>
              <c:strCache>
                <c:ptCount val="5"/>
                <c:pt idx="0">
                  <c:v>NivDipl
Faible</c:v>
                </c:pt>
                <c:pt idx="1">
                  <c:v>Moyen</c:v>
                </c:pt>
                <c:pt idx="2">
                  <c:v>Niveau
Diplôme
élevé</c:v>
                </c:pt>
                <c:pt idx="4">
                  <c:v>Ensemble</c:v>
                </c:pt>
              </c:strCache>
            </c:strRef>
          </c:cat>
          <c:val>
            <c:numRef>
              <c:f>Formation_adaptée!$D$186:$D$191</c:f>
              <c:numCache>
                <c:formatCode>General</c:formatCode>
                <c:ptCount val="5"/>
                <c:pt idx="0">
                  <c:v>63</c:v>
                </c:pt>
                <c:pt idx="1">
                  <c:v>102</c:v>
                </c:pt>
                <c:pt idx="2">
                  <c:v>158</c:v>
                </c:pt>
                <c:pt idx="4">
                  <c:v>323</c:v>
                </c:pt>
              </c:numCache>
            </c:numRef>
          </c:val>
        </c:ser>
        <c:ser>
          <c:idx val="3"/>
          <c:order val="3"/>
          <c:tx>
            <c:strRef>
              <c:f>Formation_adaptée!$E$185</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Formation_adaptée!$A$186:$A$191</c:f>
              <c:strCache>
                <c:ptCount val="5"/>
                <c:pt idx="0">
                  <c:v>NivDipl
Faible</c:v>
                </c:pt>
                <c:pt idx="1">
                  <c:v>Moyen</c:v>
                </c:pt>
                <c:pt idx="2">
                  <c:v>Niveau
Diplôme
élevé</c:v>
                </c:pt>
                <c:pt idx="4">
                  <c:v>Ensemble</c:v>
                </c:pt>
              </c:strCache>
            </c:strRef>
          </c:cat>
          <c:val>
            <c:numRef>
              <c:f>Formation_adaptée!$E$186:$E$191</c:f>
              <c:numCache>
                <c:formatCode>General</c:formatCode>
                <c:ptCount val="5"/>
                <c:pt idx="0">
                  <c:v>62</c:v>
                </c:pt>
                <c:pt idx="1">
                  <c:v>114</c:v>
                </c:pt>
                <c:pt idx="2">
                  <c:v>132</c:v>
                </c:pt>
                <c:pt idx="4">
                  <c:v>308</c:v>
                </c:pt>
              </c:numCache>
            </c:numRef>
          </c:val>
        </c:ser>
        <c:dLbls>
          <c:showLegendKey val="0"/>
          <c:showVal val="0"/>
          <c:showCatName val="0"/>
          <c:showSerName val="0"/>
          <c:showPercent val="0"/>
          <c:showBubbleSize val="0"/>
        </c:dLbls>
        <c:gapWidth val="150"/>
        <c:overlap val="100"/>
        <c:axId val="186233496"/>
        <c:axId val="186231144"/>
      </c:barChart>
      <c:catAx>
        <c:axId val="186233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1144"/>
        <c:crosses val="autoZero"/>
        <c:auto val="1"/>
        <c:lblAlgn val="ctr"/>
        <c:lblOffset val="100"/>
        <c:noMultiLvlLbl val="0"/>
      </c:catAx>
      <c:valAx>
        <c:axId val="1862311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Vos études ou les formations que vous avez suivies (ou que vous suivez) sont adaptées pour le métier que vous désirez faire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Formation_adaptée!$B$227</c:f>
              <c:strCache>
                <c:ptCount val="1"/>
                <c:pt idx="0">
                  <c:v>0 - Pas du tout</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Formation_adaptée!$A$228:$A$233</c:f>
              <c:strCache>
                <c:ptCount val="5"/>
                <c:pt idx="0">
                  <c:v>4 &amp; 5 (à l'aise)</c:v>
                </c:pt>
                <c:pt idx="1">
                  <c:v>ni à l'aise, 
ni en difficulté</c:v>
                </c:pt>
                <c:pt idx="2">
                  <c:v>1 &amp; 2 (en diff)</c:v>
                </c:pt>
                <c:pt idx="4">
                  <c:v>Ensemble</c:v>
                </c:pt>
              </c:strCache>
            </c:strRef>
          </c:cat>
          <c:val>
            <c:numRef>
              <c:f>Formation_adaptée!$B$228:$B$233</c:f>
              <c:numCache>
                <c:formatCode>General</c:formatCode>
                <c:ptCount val="5"/>
                <c:pt idx="0">
                  <c:v>33</c:v>
                </c:pt>
                <c:pt idx="1">
                  <c:v>55</c:v>
                </c:pt>
                <c:pt idx="2">
                  <c:v>37</c:v>
                </c:pt>
                <c:pt idx="4">
                  <c:v>125</c:v>
                </c:pt>
              </c:numCache>
            </c:numRef>
          </c:val>
        </c:ser>
        <c:ser>
          <c:idx val="1"/>
          <c:order val="1"/>
          <c:tx>
            <c:strRef>
              <c:f>Formation_adaptée!$C$227</c:f>
              <c:strCache>
                <c:ptCount val="1"/>
                <c:pt idx="0">
                  <c:v>1 - Plutôt non</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Formation_adaptée!$A$228:$A$233</c:f>
              <c:strCache>
                <c:ptCount val="5"/>
                <c:pt idx="0">
                  <c:v>4 &amp; 5 (à l'aise)</c:v>
                </c:pt>
                <c:pt idx="1">
                  <c:v>ni à l'aise, 
ni en difficulté</c:v>
                </c:pt>
                <c:pt idx="2">
                  <c:v>1 &amp; 2 (en diff)</c:v>
                </c:pt>
                <c:pt idx="4">
                  <c:v>Ensemble</c:v>
                </c:pt>
              </c:strCache>
            </c:strRef>
          </c:cat>
          <c:val>
            <c:numRef>
              <c:f>Formation_adaptée!$C$228:$C$233</c:f>
              <c:numCache>
                <c:formatCode>General</c:formatCode>
                <c:ptCount val="5"/>
                <c:pt idx="0">
                  <c:v>21</c:v>
                </c:pt>
                <c:pt idx="1">
                  <c:v>58</c:v>
                </c:pt>
                <c:pt idx="2">
                  <c:v>20</c:v>
                </c:pt>
                <c:pt idx="4">
                  <c:v>99</c:v>
                </c:pt>
              </c:numCache>
            </c:numRef>
          </c:val>
        </c:ser>
        <c:ser>
          <c:idx val="2"/>
          <c:order val="2"/>
          <c:tx>
            <c:strRef>
              <c:f>Formation_adaptée!$D$227</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Formation_adaptée!$A$228:$A$233</c:f>
              <c:strCache>
                <c:ptCount val="5"/>
                <c:pt idx="0">
                  <c:v>4 &amp; 5 (à l'aise)</c:v>
                </c:pt>
                <c:pt idx="1">
                  <c:v>ni à l'aise, 
ni en difficulté</c:v>
                </c:pt>
                <c:pt idx="2">
                  <c:v>1 &amp; 2 (en diff)</c:v>
                </c:pt>
                <c:pt idx="4">
                  <c:v>Ensemble</c:v>
                </c:pt>
              </c:strCache>
            </c:strRef>
          </c:cat>
          <c:val>
            <c:numRef>
              <c:f>Formation_adaptée!$D$228:$D$233</c:f>
              <c:numCache>
                <c:formatCode>General</c:formatCode>
                <c:ptCount val="5"/>
                <c:pt idx="0">
                  <c:v>72</c:v>
                </c:pt>
                <c:pt idx="1">
                  <c:v>209</c:v>
                </c:pt>
                <c:pt idx="2">
                  <c:v>122</c:v>
                </c:pt>
                <c:pt idx="4">
                  <c:v>403</c:v>
                </c:pt>
              </c:numCache>
            </c:numRef>
          </c:val>
        </c:ser>
        <c:ser>
          <c:idx val="3"/>
          <c:order val="3"/>
          <c:tx>
            <c:strRef>
              <c:f>Formation_adaptée!$E$227</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Formation_adaptée!$A$228:$A$233</c:f>
              <c:strCache>
                <c:ptCount val="5"/>
                <c:pt idx="0">
                  <c:v>4 &amp; 5 (à l'aise)</c:v>
                </c:pt>
                <c:pt idx="1">
                  <c:v>ni à l'aise, 
ni en difficulté</c:v>
                </c:pt>
                <c:pt idx="2">
                  <c:v>1 &amp; 2 (en diff)</c:v>
                </c:pt>
                <c:pt idx="4">
                  <c:v>Ensemble</c:v>
                </c:pt>
              </c:strCache>
            </c:strRef>
          </c:cat>
          <c:val>
            <c:numRef>
              <c:f>Formation_adaptée!$E$228:$E$233</c:f>
              <c:numCache>
                <c:formatCode>General</c:formatCode>
                <c:ptCount val="5"/>
                <c:pt idx="0">
                  <c:v>61</c:v>
                </c:pt>
                <c:pt idx="1">
                  <c:v>208</c:v>
                </c:pt>
                <c:pt idx="2">
                  <c:v>119</c:v>
                </c:pt>
                <c:pt idx="4">
                  <c:v>388</c:v>
                </c:pt>
              </c:numCache>
            </c:numRef>
          </c:val>
        </c:ser>
        <c:dLbls>
          <c:showLegendKey val="0"/>
          <c:showVal val="0"/>
          <c:showCatName val="0"/>
          <c:showSerName val="0"/>
          <c:showPercent val="0"/>
          <c:showBubbleSize val="0"/>
        </c:dLbls>
        <c:gapWidth val="150"/>
        <c:overlap val="100"/>
        <c:axId val="186233104"/>
        <c:axId val="186228792"/>
      </c:barChart>
      <c:catAx>
        <c:axId val="186233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28792"/>
        <c:crosses val="autoZero"/>
        <c:auto val="1"/>
        <c:lblAlgn val="ctr"/>
        <c:lblOffset val="100"/>
        <c:noMultiLvlLbl val="0"/>
      </c:catAx>
      <c:valAx>
        <c:axId val="1862287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avez librement choisi votre filière </a:t>
            </a:r>
            <a:br>
              <a:rPr lang="fr-FR" sz="1600" b="0" i="0" baseline="0">
                <a:effectLst/>
              </a:rPr>
            </a:br>
            <a:r>
              <a:rPr lang="fr-FR" sz="1600" b="0" i="0" baseline="0">
                <a:effectLst/>
              </a:rPr>
              <a:t>d’étude / de formation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Choix_form!$B$57</c:f>
              <c:strCache>
                <c:ptCount val="1"/>
                <c:pt idx="0">
                  <c:v>0 - Pas du tout</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Choix_form!$A$58:$A$64</c:f>
              <c:strCache>
                <c:ptCount val="6"/>
                <c:pt idx="0">
                  <c:v>15-17</c:v>
                </c:pt>
                <c:pt idx="1">
                  <c:v>18-19</c:v>
                </c:pt>
                <c:pt idx="2">
                  <c:v>20-21</c:v>
                </c:pt>
                <c:pt idx="3">
                  <c:v>22 et +</c:v>
                </c:pt>
                <c:pt idx="5">
                  <c:v>Ensemble</c:v>
                </c:pt>
              </c:strCache>
            </c:strRef>
          </c:cat>
          <c:val>
            <c:numRef>
              <c:f>Choix_form!$B$58:$B$64</c:f>
              <c:numCache>
                <c:formatCode>General</c:formatCode>
                <c:ptCount val="6"/>
                <c:pt idx="0">
                  <c:v>8</c:v>
                </c:pt>
                <c:pt idx="1">
                  <c:v>11</c:v>
                </c:pt>
                <c:pt idx="2">
                  <c:v>9</c:v>
                </c:pt>
                <c:pt idx="3">
                  <c:v>22</c:v>
                </c:pt>
                <c:pt idx="5">
                  <c:v>50</c:v>
                </c:pt>
              </c:numCache>
            </c:numRef>
          </c:val>
        </c:ser>
        <c:ser>
          <c:idx val="1"/>
          <c:order val="1"/>
          <c:tx>
            <c:strRef>
              <c:f>Choix_form!$C$57</c:f>
              <c:strCache>
                <c:ptCount val="1"/>
                <c:pt idx="0">
                  <c:v>1 - Plutôt non</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Choix_form!$A$58:$A$64</c:f>
              <c:strCache>
                <c:ptCount val="6"/>
                <c:pt idx="0">
                  <c:v>15-17</c:v>
                </c:pt>
                <c:pt idx="1">
                  <c:v>18-19</c:v>
                </c:pt>
                <c:pt idx="2">
                  <c:v>20-21</c:v>
                </c:pt>
                <c:pt idx="3">
                  <c:v>22 et +</c:v>
                </c:pt>
                <c:pt idx="5">
                  <c:v>Ensemble</c:v>
                </c:pt>
              </c:strCache>
            </c:strRef>
          </c:cat>
          <c:val>
            <c:numRef>
              <c:f>Choix_form!$C$58:$C$64</c:f>
              <c:numCache>
                <c:formatCode>General</c:formatCode>
                <c:ptCount val="6"/>
                <c:pt idx="0">
                  <c:v>25</c:v>
                </c:pt>
                <c:pt idx="1">
                  <c:v>10</c:v>
                </c:pt>
                <c:pt idx="2">
                  <c:v>10</c:v>
                </c:pt>
                <c:pt idx="3">
                  <c:v>17</c:v>
                </c:pt>
                <c:pt idx="5">
                  <c:v>62</c:v>
                </c:pt>
              </c:numCache>
            </c:numRef>
          </c:val>
        </c:ser>
        <c:ser>
          <c:idx val="2"/>
          <c:order val="2"/>
          <c:tx>
            <c:strRef>
              <c:f>Choix_form!$D$57</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Choix_form!$A$58:$A$64</c:f>
              <c:strCache>
                <c:ptCount val="6"/>
                <c:pt idx="0">
                  <c:v>15-17</c:v>
                </c:pt>
                <c:pt idx="1">
                  <c:v>18-19</c:v>
                </c:pt>
                <c:pt idx="2">
                  <c:v>20-21</c:v>
                </c:pt>
                <c:pt idx="3">
                  <c:v>22 et +</c:v>
                </c:pt>
                <c:pt idx="5">
                  <c:v>Ensemble</c:v>
                </c:pt>
              </c:strCache>
            </c:strRef>
          </c:cat>
          <c:val>
            <c:numRef>
              <c:f>Choix_form!$D$58:$D$64</c:f>
              <c:numCache>
                <c:formatCode>General</c:formatCode>
                <c:ptCount val="6"/>
                <c:pt idx="0">
                  <c:v>107</c:v>
                </c:pt>
                <c:pt idx="1">
                  <c:v>81</c:v>
                </c:pt>
                <c:pt idx="2">
                  <c:v>34</c:v>
                </c:pt>
                <c:pt idx="3">
                  <c:v>57</c:v>
                </c:pt>
                <c:pt idx="5">
                  <c:v>279</c:v>
                </c:pt>
              </c:numCache>
            </c:numRef>
          </c:val>
        </c:ser>
        <c:ser>
          <c:idx val="3"/>
          <c:order val="3"/>
          <c:tx>
            <c:strRef>
              <c:f>Choix_form!$E$57</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Choix_form!$A$58:$A$64</c:f>
              <c:strCache>
                <c:ptCount val="6"/>
                <c:pt idx="0">
                  <c:v>15-17</c:v>
                </c:pt>
                <c:pt idx="1">
                  <c:v>18-19</c:v>
                </c:pt>
                <c:pt idx="2">
                  <c:v>20-21</c:v>
                </c:pt>
                <c:pt idx="3">
                  <c:v>22 et +</c:v>
                </c:pt>
                <c:pt idx="5">
                  <c:v>Ensemble</c:v>
                </c:pt>
              </c:strCache>
            </c:strRef>
          </c:cat>
          <c:val>
            <c:numRef>
              <c:f>Choix_form!$E$58:$E$64</c:f>
              <c:numCache>
                <c:formatCode>General</c:formatCode>
                <c:ptCount val="6"/>
                <c:pt idx="0">
                  <c:v>304</c:v>
                </c:pt>
                <c:pt idx="1">
                  <c:v>195</c:v>
                </c:pt>
                <c:pt idx="2">
                  <c:v>119</c:v>
                </c:pt>
                <c:pt idx="3">
                  <c:v>116</c:v>
                </c:pt>
                <c:pt idx="5">
                  <c:v>734</c:v>
                </c:pt>
              </c:numCache>
            </c:numRef>
          </c:val>
        </c:ser>
        <c:dLbls>
          <c:showLegendKey val="0"/>
          <c:showVal val="0"/>
          <c:showCatName val="0"/>
          <c:showSerName val="0"/>
          <c:showPercent val="0"/>
          <c:showBubbleSize val="0"/>
        </c:dLbls>
        <c:gapWidth val="150"/>
        <c:overlap val="100"/>
        <c:axId val="186229968"/>
        <c:axId val="186230752"/>
        <c:extLst>
          <c:ext xmlns:c15="http://schemas.microsoft.com/office/drawing/2012/chart" uri="{02D57815-91ED-43cb-92C2-25804820EDAC}">
            <c15:filteredBarSeries>
              <c15:ser>
                <c:idx val="4"/>
                <c:order val="4"/>
                <c:tx>
                  <c:strRef>
                    <c:extLst>
                      <c:ext uri="{02D57815-91ED-43cb-92C2-25804820EDAC}">
                        <c15:formulaRef>
                          <c15:sqref>Choix_form!$F$57</c15:sqref>
                        </c15:formulaRef>
                      </c:ext>
                    </c:extLst>
                    <c:strCache>
                      <c:ptCount val="1"/>
                      <c:pt idx="0">
                        <c:v>Total général</c:v>
                      </c:pt>
                    </c:strCache>
                  </c:strRef>
                </c:tx>
                <c:spPr>
                  <a:solidFill>
                    <a:schemeClr val="accent5">
                      <a:tint val="70000"/>
                    </a:schemeClr>
                  </a:solidFill>
                  <a:ln>
                    <a:noFill/>
                  </a:ln>
                  <a:effectLst/>
                </c:spPr>
                <c:invertIfNegative val="0"/>
                <c:cat>
                  <c:strRef>
                    <c:extLst>
                      <c:ext uri="{02D57815-91ED-43cb-92C2-25804820EDAC}">
                        <c15:formulaRef>
                          <c15:sqref>Choix_form!$A$58:$A$64</c15:sqref>
                        </c15:formulaRef>
                      </c:ext>
                    </c:extLst>
                    <c:strCache>
                      <c:ptCount val="6"/>
                      <c:pt idx="0">
                        <c:v>15-17</c:v>
                      </c:pt>
                      <c:pt idx="1">
                        <c:v>18-19</c:v>
                      </c:pt>
                      <c:pt idx="2">
                        <c:v>20-21</c:v>
                      </c:pt>
                      <c:pt idx="3">
                        <c:v>22 et +</c:v>
                      </c:pt>
                      <c:pt idx="5">
                        <c:v>Ensemble</c:v>
                      </c:pt>
                    </c:strCache>
                  </c:strRef>
                </c:cat>
                <c:val>
                  <c:numRef>
                    <c:extLst>
                      <c:ext uri="{02D57815-91ED-43cb-92C2-25804820EDAC}">
                        <c15:formulaRef>
                          <c15:sqref>Choix_form!$F$58:$F$64</c15:sqref>
                        </c15:formulaRef>
                      </c:ext>
                    </c:extLst>
                    <c:numCache>
                      <c:formatCode>General</c:formatCode>
                      <c:ptCount val="6"/>
                      <c:pt idx="0">
                        <c:v>444</c:v>
                      </c:pt>
                      <c:pt idx="1">
                        <c:v>297</c:v>
                      </c:pt>
                      <c:pt idx="2">
                        <c:v>172</c:v>
                      </c:pt>
                      <c:pt idx="3">
                        <c:v>212</c:v>
                      </c:pt>
                      <c:pt idx="5">
                        <c:v>1125</c:v>
                      </c:pt>
                    </c:numCache>
                  </c:numRef>
                </c:val>
              </c15:ser>
            </c15:filteredBarSeries>
            <c15:filteredBarSeries>
              <c15:ser>
                <c:idx val="5"/>
                <c:order val="5"/>
                <c:tx>
                  <c:strRef>
                    <c:extLst xmlns:c15="http://schemas.microsoft.com/office/drawing/2012/chart">
                      <c:ext xmlns:c15="http://schemas.microsoft.com/office/drawing/2012/chart" uri="{02D57815-91ED-43cb-92C2-25804820EDAC}">
                        <c15:formulaRef>
                          <c15:sqref>Choix_form!$G$57</c15:sqref>
                        </c15:formulaRef>
                      </c:ext>
                    </c:extLst>
                    <c:strCache>
                      <c:ptCount val="1"/>
                      <c:pt idx="0">
                        <c:v>Total général</c:v>
                      </c:pt>
                    </c:strCache>
                  </c:strRef>
                </c:tx>
                <c:spPr>
                  <a:solidFill>
                    <a:schemeClr val="accent5">
                      <a:tint val="50000"/>
                    </a:schemeClr>
                  </a:solidFill>
                  <a:ln>
                    <a:noFill/>
                  </a:ln>
                  <a:effectLst/>
                </c:spPr>
                <c:invertIfNegative val="0"/>
                <c:cat>
                  <c:strRef>
                    <c:extLst>
                      <c:ext xmlns:c15="http://schemas.microsoft.com/office/drawing/2012/chart" uri="{02D57815-91ED-43cb-92C2-25804820EDAC}">
                        <c15:formulaRef>
                          <c15:sqref>Choix_form!$A$58:$A$64</c15:sqref>
                        </c15:formulaRef>
                      </c:ext>
                    </c:extLst>
                    <c:strCache>
                      <c:ptCount val="6"/>
                      <c:pt idx="0">
                        <c:v>15-17</c:v>
                      </c:pt>
                      <c:pt idx="1">
                        <c:v>18-19</c:v>
                      </c:pt>
                      <c:pt idx="2">
                        <c:v>20-21</c:v>
                      </c:pt>
                      <c:pt idx="3">
                        <c:v>22 et +</c:v>
                      </c:pt>
                      <c:pt idx="5">
                        <c:v>Ensemble</c:v>
                      </c:pt>
                    </c:strCache>
                  </c:strRef>
                </c:cat>
                <c:val>
                  <c:numRef>
                    <c:extLst>
                      <c:ext xmlns:c15="http://schemas.microsoft.com/office/drawing/2012/chart" uri="{02D57815-91ED-43cb-92C2-25804820EDAC}">
                        <c15:formulaRef>
                          <c15:sqref>Choix_form!$G$58:$G$64</c15:sqref>
                        </c15:formulaRef>
                      </c:ext>
                    </c:extLst>
                    <c:numCache>
                      <c:formatCode>General</c:formatCode>
                      <c:ptCount val="6"/>
                      <c:pt idx="0">
                        <c:v>444</c:v>
                      </c:pt>
                      <c:pt idx="1">
                        <c:v>296</c:v>
                      </c:pt>
                      <c:pt idx="2">
                        <c:v>172</c:v>
                      </c:pt>
                      <c:pt idx="3">
                        <c:v>212</c:v>
                      </c:pt>
                      <c:pt idx="5">
                        <c:v>1124</c:v>
                      </c:pt>
                    </c:numCache>
                  </c:numRef>
                </c:val>
              </c15:ser>
            </c15:filteredBarSeries>
          </c:ext>
        </c:extLst>
      </c:barChart>
      <c:catAx>
        <c:axId val="186229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0752"/>
        <c:crosses val="autoZero"/>
        <c:auto val="1"/>
        <c:lblAlgn val="ctr"/>
        <c:lblOffset val="100"/>
        <c:noMultiLvlLbl val="0"/>
      </c:catAx>
      <c:valAx>
        <c:axId val="1862307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2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avez librement choisi votre filière </a:t>
            </a:r>
            <a:br>
              <a:rPr lang="fr-FR" sz="1600" b="0" i="0" baseline="0">
                <a:effectLst/>
              </a:rPr>
            </a:br>
            <a:r>
              <a:rPr lang="fr-FR" sz="1600" b="0" i="0" baseline="0">
                <a:effectLst/>
              </a:rPr>
              <a:t>d’étude / de formation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Choix_form!$B$181</c:f>
              <c:strCache>
                <c:ptCount val="1"/>
                <c:pt idx="0">
                  <c:v>0 - Pas du tout</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Choix_form!$A$182:$A$187</c:f>
              <c:strCache>
                <c:ptCount val="5"/>
                <c:pt idx="0">
                  <c:v>NivDipl
Faible</c:v>
                </c:pt>
                <c:pt idx="1">
                  <c:v>Moyen</c:v>
                </c:pt>
                <c:pt idx="2">
                  <c:v>Niveau
Diplôme
élevé</c:v>
                </c:pt>
                <c:pt idx="4">
                  <c:v>Ensemble</c:v>
                </c:pt>
              </c:strCache>
            </c:strRef>
          </c:cat>
          <c:val>
            <c:numRef>
              <c:f>Choix_form!$B$182:$B$187</c:f>
              <c:numCache>
                <c:formatCode>General</c:formatCode>
                <c:ptCount val="5"/>
                <c:pt idx="0">
                  <c:v>14</c:v>
                </c:pt>
                <c:pt idx="1">
                  <c:v>8</c:v>
                </c:pt>
                <c:pt idx="2">
                  <c:v>7</c:v>
                </c:pt>
                <c:pt idx="4">
                  <c:v>29</c:v>
                </c:pt>
              </c:numCache>
            </c:numRef>
          </c:val>
        </c:ser>
        <c:ser>
          <c:idx val="1"/>
          <c:order val="1"/>
          <c:tx>
            <c:strRef>
              <c:f>Choix_form!$C$181</c:f>
              <c:strCache>
                <c:ptCount val="1"/>
                <c:pt idx="0">
                  <c:v>1 - Plutôt non</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Choix_form!$A$182:$A$187</c:f>
              <c:strCache>
                <c:ptCount val="5"/>
                <c:pt idx="0">
                  <c:v>NivDipl
Faible</c:v>
                </c:pt>
                <c:pt idx="1">
                  <c:v>Moyen</c:v>
                </c:pt>
                <c:pt idx="2">
                  <c:v>Niveau
Diplôme
élevé</c:v>
                </c:pt>
                <c:pt idx="4">
                  <c:v>Ensemble</c:v>
                </c:pt>
              </c:strCache>
            </c:strRef>
          </c:cat>
          <c:val>
            <c:numRef>
              <c:f>Choix_form!$C$182:$C$187</c:f>
              <c:numCache>
                <c:formatCode>General</c:formatCode>
                <c:ptCount val="5"/>
                <c:pt idx="0">
                  <c:v>11</c:v>
                </c:pt>
                <c:pt idx="1">
                  <c:v>9</c:v>
                </c:pt>
                <c:pt idx="2">
                  <c:v>16</c:v>
                </c:pt>
                <c:pt idx="4">
                  <c:v>36</c:v>
                </c:pt>
              </c:numCache>
            </c:numRef>
          </c:val>
        </c:ser>
        <c:ser>
          <c:idx val="2"/>
          <c:order val="2"/>
          <c:tx>
            <c:strRef>
              <c:f>Choix_form!$D$181</c:f>
              <c:strCache>
                <c:ptCount val="1"/>
                <c:pt idx="0">
                  <c:v>2 - Plutôt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Choix_form!$A$182:$A$187</c:f>
              <c:strCache>
                <c:ptCount val="5"/>
                <c:pt idx="0">
                  <c:v>NivDipl
Faible</c:v>
                </c:pt>
                <c:pt idx="1">
                  <c:v>Moyen</c:v>
                </c:pt>
                <c:pt idx="2">
                  <c:v>Niveau
Diplôme
élevé</c:v>
                </c:pt>
                <c:pt idx="4">
                  <c:v>Ensemble</c:v>
                </c:pt>
              </c:strCache>
            </c:strRef>
          </c:cat>
          <c:val>
            <c:numRef>
              <c:f>Choix_form!$D$182:$D$187</c:f>
              <c:numCache>
                <c:formatCode>General</c:formatCode>
                <c:ptCount val="5"/>
                <c:pt idx="0">
                  <c:v>45</c:v>
                </c:pt>
                <c:pt idx="1">
                  <c:v>71</c:v>
                </c:pt>
                <c:pt idx="2">
                  <c:v>84</c:v>
                </c:pt>
                <c:pt idx="4">
                  <c:v>200</c:v>
                </c:pt>
              </c:numCache>
            </c:numRef>
          </c:val>
        </c:ser>
        <c:ser>
          <c:idx val="3"/>
          <c:order val="3"/>
          <c:tx>
            <c:strRef>
              <c:f>Choix_form!$E$181</c:f>
              <c:strCache>
                <c:ptCount val="1"/>
                <c:pt idx="0">
                  <c:v>3 - Totalement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Choix_form!$A$182:$A$187</c:f>
              <c:strCache>
                <c:ptCount val="5"/>
                <c:pt idx="0">
                  <c:v>NivDipl
Faible</c:v>
                </c:pt>
                <c:pt idx="1">
                  <c:v>Moyen</c:v>
                </c:pt>
                <c:pt idx="2">
                  <c:v>Niveau
Diplôme
élevé</c:v>
                </c:pt>
                <c:pt idx="4">
                  <c:v>Ensemble</c:v>
                </c:pt>
              </c:strCache>
            </c:strRef>
          </c:cat>
          <c:val>
            <c:numRef>
              <c:f>Choix_form!$E$182:$E$187</c:f>
              <c:numCache>
                <c:formatCode>General</c:formatCode>
                <c:ptCount val="5"/>
                <c:pt idx="0">
                  <c:v>112</c:v>
                </c:pt>
                <c:pt idx="1">
                  <c:v>184</c:v>
                </c:pt>
                <c:pt idx="2">
                  <c:v>237</c:v>
                </c:pt>
                <c:pt idx="4">
                  <c:v>533</c:v>
                </c:pt>
              </c:numCache>
            </c:numRef>
          </c:val>
        </c:ser>
        <c:dLbls>
          <c:showLegendKey val="0"/>
          <c:showVal val="0"/>
          <c:showCatName val="0"/>
          <c:showSerName val="0"/>
          <c:showPercent val="0"/>
          <c:showBubbleSize val="0"/>
        </c:dLbls>
        <c:gapWidth val="150"/>
        <c:overlap val="100"/>
        <c:axId val="186233888"/>
        <c:axId val="186235064"/>
      </c:barChart>
      <c:catAx>
        <c:axId val="186233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5064"/>
        <c:crosses val="autoZero"/>
        <c:auto val="1"/>
        <c:lblAlgn val="ctr"/>
        <c:lblOffset val="100"/>
        <c:noMultiLvlLbl val="0"/>
      </c:catAx>
      <c:valAx>
        <c:axId val="1862350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La crise de la COVID-19 a-t-elle changé vos projets en matière de travail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COVID_Modif_Proj!$B$61</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COVID_Modif_Proj!$A$62:$A$72</c:f>
              <c:strCache>
                <c:ptCount val="9"/>
                <c:pt idx="0">
                  <c:v>féminin</c:v>
                </c:pt>
                <c:pt idx="1">
                  <c:v>masculin</c:v>
                </c:pt>
                <c:pt idx="3">
                  <c:v>15-17</c:v>
                </c:pt>
                <c:pt idx="4">
                  <c:v>18-19</c:v>
                </c:pt>
                <c:pt idx="5">
                  <c:v>20-21</c:v>
                </c:pt>
                <c:pt idx="6">
                  <c:v>22 et +</c:v>
                </c:pt>
                <c:pt idx="8">
                  <c:v>Ensemble</c:v>
                </c:pt>
              </c:strCache>
            </c:strRef>
          </c:cat>
          <c:val>
            <c:numRef>
              <c:f>COVID_Modif_Proj!$B$62:$B$72</c:f>
              <c:numCache>
                <c:formatCode>General</c:formatCode>
                <c:ptCount val="9"/>
                <c:pt idx="0">
                  <c:v>308</c:v>
                </c:pt>
                <c:pt idx="1">
                  <c:v>199</c:v>
                </c:pt>
                <c:pt idx="3">
                  <c:v>221</c:v>
                </c:pt>
                <c:pt idx="4">
                  <c:v>134</c:v>
                </c:pt>
                <c:pt idx="5">
                  <c:v>66</c:v>
                </c:pt>
                <c:pt idx="6">
                  <c:v>91</c:v>
                </c:pt>
                <c:pt idx="8">
                  <c:v>91</c:v>
                </c:pt>
              </c:numCache>
            </c:numRef>
          </c:val>
        </c:ser>
        <c:ser>
          <c:idx val="1"/>
          <c:order val="1"/>
          <c:tx>
            <c:strRef>
              <c:f>COVID_Modif_Proj!$C$61</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COVID_Modif_Proj!$A$62:$A$72</c:f>
              <c:strCache>
                <c:ptCount val="9"/>
                <c:pt idx="0">
                  <c:v>féminin</c:v>
                </c:pt>
                <c:pt idx="1">
                  <c:v>masculin</c:v>
                </c:pt>
                <c:pt idx="3">
                  <c:v>15-17</c:v>
                </c:pt>
                <c:pt idx="4">
                  <c:v>18-19</c:v>
                </c:pt>
                <c:pt idx="5">
                  <c:v>20-21</c:v>
                </c:pt>
                <c:pt idx="6">
                  <c:v>22 et +</c:v>
                </c:pt>
                <c:pt idx="8">
                  <c:v>Ensemble</c:v>
                </c:pt>
              </c:strCache>
            </c:strRef>
          </c:cat>
          <c:val>
            <c:numRef>
              <c:f>COVID_Modif_Proj!$C$62:$C$72</c:f>
              <c:numCache>
                <c:formatCode>General</c:formatCode>
                <c:ptCount val="9"/>
                <c:pt idx="0">
                  <c:v>160</c:v>
                </c:pt>
                <c:pt idx="1">
                  <c:v>93</c:v>
                </c:pt>
                <c:pt idx="3">
                  <c:v>111</c:v>
                </c:pt>
                <c:pt idx="4">
                  <c:v>69</c:v>
                </c:pt>
                <c:pt idx="5">
                  <c:v>37</c:v>
                </c:pt>
                <c:pt idx="6">
                  <c:v>39</c:v>
                </c:pt>
                <c:pt idx="8">
                  <c:v>39</c:v>
                </c:pt>
              </c:numCache>
            </c:numRef>
          </c:val>
        </c:ser>
        <c:ser>
          <c:idx val="2"/>
          <c:order val="2"/>
          <c:tx>
            <c:strRef>
              <c:f>COVID_Modif_Proj!$D$61</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COVID_Modif_Proj!$A$62:$A$72</c:f>
              <c:strCache>
                <c:ptCount val="9"/>
                <c:pt idx="0">
                  <c:v>féminin</c:v>
                </c:pt>
                <c:pt idx="1">
                  <c:v>masculin</c:v>
                </c:pt>
                <c:pt idx="3">
                  <c:v>15-17</c:v>
                </c:pt>
                <c:pt idx="4">
                  <c:v>18-19</c:v>
                </c:pt>
                <c:pt idx="5">
                  <c:v>20-21</c:v>
                </c:pt>
                <c:pt idx="6">
                  <c:v>22 et +</c:v>
                </c:pt>
                <c:pt idx="8">
                  <c:v>Ensemble</c:v>
                </c:pt>
              </c:strCache>
            </c:strRef>
          </c:cat>
          <c:val>
            <c:numRef>
              <c:f>COVID_Modif_Proj!$D$62:$D$72</c:f>
              <c:numCache>
                <c:formatCode>General</c:formatCode>
                <c:ptCount val="9"/>
                <c:pt idx="0">
                  <c:v>96</c:v>
                </c:pt>
                <c:pt idx="1">
                  <c:v>55</c:v>
                </c:pt>
                <c:pt idx="3">
                  <c:v>61</c:v>
                </c:pt>
                <c:pt idx="4">
                  <c:v>37</c:v>
                </c:pt>
                <c:pt idx="5">
                  <c:v>27</c:v>
                </c:pt>
                <c:pt idx="6">
                  <c:v>28</c:v>
                </c:pt>
                <c:pt idx="8">
                  <c:v>28</c:v>
                </c:pt>
              </c:numCache>
            </c:numRef>
          </c:val>
        </c:ser>
        <c:ser>
          <c:idx val="3"/>
          <c:order val="3"/>
          <c:tx>
            <c:strRef>
              <c:f>COVID_Modif_Proj!$E$61</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COVID_Modif_Proj!$A$62:$A$72</c:f>
              <c:strCache>
                <c:ptCount val="9"/>
                <c:pt idx="0">
                  <c:v>féminin</c:v>
                </c:pt>
                <c:pt idx="1">
                  <c:v>masculin</c:v>
                </c:pt>
                <c:pt idx="3">
                  <c:v>15-17</c:v>
                </c:pt>
                <c:pt idx="4">
                  <c:v>18-19</c:v>
                </c:pt>
                <c:pt idx="5">
                  <c:v>20-21</c:v>
                </c:pt>
                <c:pt idx="6">
                  <c:v>22 et +</c:v>
                </c:pt>
                <c:pt idx="8">
                  <c:v>Ensemble</c:v>
                </c:pt>
              </c:strCache>
            </c:strRef>
          </c:cat>
          <c:val>
            <c:numRef>
              <c:f>COVID_Modif_Proj!$E$62:$E$72</c:f>
              <c:numCache>
                <c:formatCode>General</c:formatCode>
                <c:ptCount val="9"/>
                <c:pt idx="0">
                  <c:v>101</c:v>
                </c:pt>
                <c:pt idx="1">
                  <c:v>96</c:v>
                </c:pt>
                <c:pt idx="3">
                  <c:v>51</c:v>
                </c:pt>
                <c:pt idx="4">
                  <c:v>57</c:v>
                </c:pt>
                <c:pt idx="5">
                  <c:v>42</c:v>
                </c:pt>
                <c:pt idx="6">
                  <c:v>54</c:v>
                </c:pt>
                <c:pt idx="8">
                  <c:v>54</c:v>
                </c:pt>
              </c:numCache>
            </c:numRef>
          </c:val>
        </c:ser>
        <c:dLbls>
          <c:showLegendKey val="0"/>
          <c:showVal val="0"/>
          <c:showCatName val="0"/>
          <c:showSerName val="0"/>
          <c:showPercent val="0"/>
          <c:showBubbleSize val="0"/>
        </c:dLbls>
        <c:gapWidth val="150"/>
        <c:overlap val="100"/>
        <c:axId val="140498640"/>
        <c:axId val="186900576"/>
      </c:barChart>
      <c:catAx>
        <c:axId val="140498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900576"/>
        <c:crosses val="autoZero"/>
        <c:auto val="1"/>
        <c:lblAlgn val="ctr"/>
        <c:lblOffset val="100"/>
        <c:noMultiLvlLbl val="0"/>
      </c:catAx>
      <c:valAx>
        <c:axId val="1869005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La crise de la COVID-19 a-t-elle changé votre optimisme en matière d'emploi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COVID_Modif_Optimisme!$B$57</c:f>
              <c:strCache>
                <c:ptCount val="1"/>
                <c:pt idx="0">
                  <c:v>1 - Bp - optimiste</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COVID_Modif_Optimisme!$A$58:$A$67</c:f>
              <c:strCache>
                <c:ptCount val="9"/>
                <c:pt idx="0">
                  <c:v>féminin</c:v>
                </c:pt>
                <c:pt idx="1">
                  <c:v>masculin</c:v>
                </c:pt>
                <c:pt idx="3">
                  <c:v>15-17</c:v>
                </c:pt>
                <c:pt idx="4">
                  <c:v>18-19</c:v>
                </c:pt>
                <c:pt idx="5">
                  <c:v>20-21</c:v>
                </c:pt>
                <c:pt idx="6">
                  <c:v>22 et +</c:v>
                </c:pt>
                <c:pt idx="8">
                  <c:v>Ensemble</c:v>
                </c:pt>
              </c:strCache>
            </c:strRef>
          </c:cat>
          <c:val>
            <c:numRef>
              <c:f>COVID_Modif_Optimisme!$B$58:$B$67</c:f>
              <c:numCache>
                <c:formatCode>General</c:formatCode>
                <c:ptCount val="9"/>
                <c:pt idx="0">
                  <c:v>95</c:v>
                </c:pt>
                <c:pt idx="1">
                  <c:v>56</c:v>
                </c:pt>
                <c:pt idx="3">
                  <c:v>69</c:v>
                </c:pt>
                <c:pt idx="4">
                  <c:v>41</c:v>
                </c:pt>
                <c:pt idx="5">
                  <c:v>25</c:v>
                </c:pt>
                <c:pt idx="6">
                  <c:v>20</c:v>
                </c:pt>
                <c:pt idx="8">
                  <c:v>155</c:v>
                </c:pt>
              </c:numCache>
            </c:numRef>
          </c:val>
        </c:ser>
        <c:ser>
          <c:idx val="1"/>
          <c:order val="1"/>
          <c:tx>
            <c:strRef>
              <c:f>COVID_Modif_Optimisme!$C$57</c:f>
              <c:strCache>
                <c:ptCount val="1"/>
                <c:pt idx="0">
                  <c:v>2 - un peu - optimiste</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COVID_Modif_Optimisme!$A$58:$A$67</c:f>
              <c:strCache>
                <c:ptCount val="9"/>
                <c:pt idx="0">
                  <c:v>féminin</c:v>
                </c:pt>
                <c:pt idx="1">
                  <c:v>masculin</c:v>
                </c:pt>
                <c:pt idx="3">
                  <c:v>15-17</c:v>
                </c:pt>
                <c:pt idx="4">
                  <c:v>18-19</c:v>
                </c:pt>
                <c:pt idx="5">
                  <c:v>20-21</c:v>
                </c:pt>
                <c:pt idx="6">
                  <c:v>22 et +</c:v>
                </c:pt>
                <c:pt idx="8">
                  <c:v>Ensemble</c:v>
                </c:pt>
              </c:strCache>
            </c:strRef>
          </c:cat>
          <c:val>
            <c:numRef>
              <c:f>COVID_Modif_Optimisme!$C$58:$C$67</c:f>
              <c:numCache>
                <c:formatCode>General</c:formatCode>
                <c:ptCount val="9"/>
                <c:pt idx="0">
                  <c:v>272</c:v>
                </c:pt>
                <c:pt idx="1">
                  <c:v>122</c:v>
                </c:pt>
                <c:pt idx="3">
                  <c:v>177</c:v>
                </c:pt>
                <c:pt idx="4">
                  <c:v>105</c:v>
                </c:pt>
                <c:pt idx="5">
                  <c:v>51</c:v>
                </c:pt>
                <c:pt idx="6">
                  <c:v>67</c:v>
                </c:pt>
                <c:pt idx="8">
                  <c:v>400</c:v>
                </c:pt>
              </c:numCache>
            </c:numRef>
          </c:val>
        </c:ser>
        <c:ser>
          <c:idx val="2"/>
          <c:order val="2"/>
          <c:tx>
            <c:strRef>
              <c:f>COVID_Modif_Optimisme!$D$57</c:f>
              <c:strCache>
                <c:ptCount val="1"/>
                <c:pt idx="0">
                  <c:v>3 - Pas de changement</c:v>
                </c:pt>
              </c:strCache>
            </c:strRef>
          </c:tx>
          <c:spPr>
            <a:no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COVID_Modif_Optimisme!$A$58:$A$67</c:f>
              <c:strCache>
                <c:ptCount val="9"/>
                <c:pt idx="0">
                  <c:v>féminin</c:v>
                </c:pt>
                <c:pt idx="1">
                  <c:v>masculin</c:v>
                </c:pt>
                <c:pt idx="3">
                  <c:v>15-17</c:v>
                </c:pt>
                <c:pt idx="4">
                  <c:v>18-19</c:v>
                </c:pt>
                <c:pt idx="5">
                  <c:v>20-21</c:v>
                </c:pt>
                <c:pt idx="6">
                  <c:v>22 et +</c:v>
                </c:pt>
                <c:pt idx="8">
                  <c:v>Ensemble</c:v>
                </c:pt>
              </c:strCache>
            </c:strRef>
          </c:cat>
          <c:val>
            <c:numRef>
              <c:f>COVID_Modif_Optimisme!$D$58:$D$67</c:f>
              <c:numCache>
                <c:formatCode>General</c:formatCode>
                <c:ptCount val="9"/>
                <c:pt idx="0">
                  <c:v>260</c:v>
                </c:pt>
                <c:pt idx="1">
                  <c:v>229</c:v>
                </c:pt>
                <c:pt idx="3">
                  <c:v>178</c:v>
                </c:pt>
                <c:pt idx="4">
                  <c:v>130</c:v>
                </c:pt>
                <c:pt idx="5">
                  <c:v>77</c:v>
                </c:pt>
                <c:pt idx="6">
                  <c:v>109</c:v>
                </c:pt>
                <c:pt idx="8">
                  <c:v>494</c:v>
                </c:pt>
              </c:numCache>
            </c:numRef>
          </c:val>
        </c:ser>
        <c:ser>
          <c:idx val="3"/>
          <c:order val="3"/>
          <c:tx>
            <c:strRef>
              <c:f>COVID_Modif_Optimisme!$E$57</c:f>
              <c:strCache>
                <c:ptCount val="1"/>
                <c:pt idx="0">
                  <c:v>4 - un peu + optimiste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COVID_Modif_Optimisme!$A$58:$A$67</c:f>
              <c:strCache>
                <c:ptCount val="9"/>
                <c:pt idx="0">
                  <c:v>féminin</c:v>
                </c:pt>
                <c:pt idx="1">
                  <c:v>masculin</c:v>
                </c:pt>
                <c:pt idx="3">
                  <c:v>15-17</c:v>
                </c:pt>
                <c:pt idx="4">
                  <c:v>18-19</c:v>
                </c:pt>
                <c:pt idx="5">
                  <c:v>20-21</c:v>
                </c:pt>
                <c:pt idx="6">
                  <c:v>22 et +</c:v>
                </c:pt>
                <c:pt idx="8">
                  <c:v>Ensemble</c:v>
                </c:pt>
              </c:strCache>
            </c:strRef>
          </c:cat>
          <c:val>
            <c:numRef>
              <c:f>COVID_Modif_Optimisme!$E$58:$E$67</c:f>
              <c:numCache>
                <c:formatCode>General</c:formatCode>
                <c:ptCount val="9"/>
                <c:pt idx="0">
                  <c:v>26</c:v>
                </c:pt>
                <c:pt idx="1">
                  <c:v>23</c:v>
                </c:pt>
                <c:pt idx="3">
                  <c:v>7</c:v>
                </c:pt>
                <c:pt idx="4">
                  <c:v>19</c:v>
                </c:pt>
                <c:pt idx="5">
                  <c:v>17</c:v>
                </c:pt>
                <c:pt idx="6">
                  <c:v>8</c:v>
                </c:pt>
                <c:pt idx="8">
                  <c:v>51</c:v>
                </c:pt>
              </c:numCache>
            </c:numRef>
          </c:val>
        </c:ser>
        <c:ser>
          <c:idx val="4"/>
          <c:order val="4"/>
          <c:tx>
            <c:strRef>
              <c:f>COVID_Modif_Optimisme!$F$57</c:f>
              <c:strCache>
                <c:ptCount val="1"/>
                <c:pt idx="0">
                  <c:v>5 - Bp + optimiste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COVID_Modif_Optimisme!$A$58:$A$67</c:f>
              <c:strCache>
                <c:ptCount val="9"/>
                <c:pt idx="0">
                  <c:v>féminin</c:v>
                </c:pt>
                <c:pt idx="1">
                  <c:v>masculin</c:v>
                </c:pt>
                <c:pt idx="3">
                  <c:v>15-17</c:v>
                </c:pt>
                <c:pt idx="4">
                  <c:v>18-19</c:v>
                </c:pt>
                <c:pt idx="5">
                  <c:v>20-21</c:v>
                </c:pt>
                <c:pt idx="6">
                  <c:v>22 et +</c:v>
                </c:pt>
                <c:pt idx="8">
                  <c:v>Ensemble</c:v>
                </c:pt>
              </c:strCache>
            </c:strRef>
          </c:cat>
          <c:val>
            <c:numRef>
              <c:f>COVID_Modif_Optimisme!$F$58:$F$67</c:f>
              <c:numCache>
                <c:formatCode>General</c:formatCode>
                <c:ptCount val="9"/>
                <c:pt idx="0">
                  <c:v>12</c:v>
                </c:pt>
                <c:pt idx="1">
                  <c:v>13</c:v>
                </c:pt>
                <c:pt idx="3">
                  <c:v>13</c:v>
                </c:pt>
                <c:pt idx="4">
                  <c:v>2</c:v>
                </c:pt>
                <c:pt idx="5">
                  <c:v>2</c:v>
                </c:pt>
                <c:pt idx="6">
                  <c:v>8</c:v>
                </c:pt>
                <c:pt idx="8">
                  <c:v>25</c:v>
                </c:pt>
              </c:numCache>
            </c:numRef>
          </c:val>
        </c:ser>
        <c:dLbls>
          <c:showLegendKey val="0"/>
          <c:showVal val="0"/>
          <c:showCatName val="0"/>
          <c:showSerName val="0"/>
          <c:showPercent val="0"/>
          <c:showBubbleSize val="0"/>
        </c:dLbls>
        <c:gapWidth val="150"/>
        <c:overlap val="100"/>
        <c:axId val="186896264"/>
        <c:axId val="186901360"/>
        <c:extLst>
          <c:ext xmlns:c15="http://schemas.microsoft.com/office/drawing/2012/chart" uri="{02D57815-91ED-43cb-92C2-25804820EDAC}">
            <c15:filteredBarSeries>
              <c15:ser>
                <c:idx val="5"/>
                <c:order val="5"/>
                <c:tx>
                  <c:strRef>
                    <c:extLst>
                      <c:ext uri="{02D57815-91ED-43cb-92C2-25804820EDAC}">
                        <c15:formulaRef>
                          <c15:sqref>COVID_Modif_Optimisme!$G$57</c15:sqref>
                        </c15:formulaRef>
                      </c:ext>
                    </c:extLst>
                    <c:strCache>
                      <c:ptCount val="1"/>
                      <c:pt idx="0">
                        <c:v>Total général</c:v>
                      </c:pt>
                    </c:strCache>
                  </c:strRef>
                </c:tx>
                <c:spPr>
                  <a:solidFill>
                    <a:schemeClr val="accent5">
                      <a:tint val="50000"/>
                    </a:schemeClr>
                  </a:solidFill>
                  <a:ln>
                    <a:noFill/>
                  </a:ln>
                  <a:effectLst/>
                </c:spPr>
                <c:invertIfNegative val="0"/>
                <c:cat>
                  <c:strRef>
                    <c:extLst>
                      <c:ext uri="{02D57815-91ED-43cb-92C2-25804820EDAC}">
                        <c15:formulaRef>
                          <c15:sqref>COVID_Modif_Optimisme!$A$58:$A$67</c15:sqref>
                        </c15:formulaRef>
                      </c:ext>
                    </c:extLst>
                    <c:strCache>
                      <c:ptCount val="9"/>
                      <c:pt idx="0">
                        <c:v>féminin</c:v>
                      </c:pt>
                      <c:pt idx="1">
                        <c:v>masculin</c:v>
                      </c:pt>
                      <c:pt idx="3">
                        <c:v>15-17</c:v>
                      </c:pt>
                      <c:pt idx="4">
                        <c:v>18-19</c:v>
                      </c:pt>
                      <c:pt idx="5">
                        <c:v>20-21</c:v>
                      </c:pt>
                      <c:pt idx="6">
                        <c:v>22 et +</c:v>
                      </c:pt>
                      <c:pt idx="8">
                        <c:v>Ensemble</c:v>
                      </c:pt>
                    </c:strCache>
                  </c:strRef>
                </c:cat>
                <c:val>
                  <c:numRef>
                    <c:extLst>
                      <c:ext uri="{02D57815-91ED-43cb-92C2-25804820EDAC}">
                        <c15:formulaRef>
                          <c15:sqref>COVID_Modif_Optimisme!$G$58:$G$67</c15:sqref>
                        </c15:formulaRef>
                      </c:ext>
                    </c:extLst>
                    <c:numCache>
                      <c:formatCode>General</c:formatCode>
                      <c:ptCount val="9"/>
                      <c:pt idx="0">
                        <c:v>664</c:v>
                      </c:pt>
                      <c:pt idx="1">
                        <c:v>442</c:v>
                      </c:pt>
                      <c:pt idx="3">
                        <c:v>444</c:v>
                      </c:pt>
                      <c:pt idx="4">
                        <c:v>297</c:v>
                      </c:pt>
                      <c:pt idx="5">
                        <c:v>172</c:v>
                      </c:pt>
                      <c:pt idx="6">
                        <c:v>212</c:v>
                      </c:pt>
                      <c:pt idx="8">
                        <c:v>1125</c:v>
                      </c:pt>
                    </c:numCache>
                  </c:numRef>
                </c:val>
              </c15:ser>
            </c15:filteredBarSeries>
          </c:ext>
        </c:extLst>
      </c:barChart>
      <c:catAx>
        <c:axId val="186896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901360"/>
        <c:crosses val="autoZero"/>
        <c:auto val="1"/>
        <c:lblAlgn val="ctr"/>
        <c:lblOffset val="100"/>
        <c:noMultiLvlLbl val="0"/>
      </c:catAx>
      <c:valAx>
        <c:axId val="1869013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6264"/>
        <c:crosses val="autoZero"/>
        <c:crossBetween val="between"/>
      </c:valAx>
      <c:spPr>
        <a:noFill/>
        <a:ln>
          <a:noFill/>
        </a:ln>
        <a:effectLst/>
      </c:spPr>
    </c:plotArea>
    <c:legend>
      <c:legendPos val="b"/>
      <c:layout>
        <c:manualLayout>
          <c:xMode val="edge"/>
          <c:yMode val="edge"/>
          <c:x val="7.8887499999999999E-3"/>
          <c:y val="0.91321924758942352"/>
          <c:w val="0.97592189542483676"/>
          <c:h val="8.24931623931623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La crise de la COVID-19 a-t-elle changé votre optimisme en matière d'emploi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COVID_Modif_Optimisme!$B$224</c:f>
              <c:strCache>
                <c:ptCount val="1"/>
                <c:pt idx="0">
                  <c:v>1 - Bp - optimiste</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COVID_Modif_Optimisme!$A$225:$A$230</c:f>
              <c:strCache>
                <c:ptCount val="5"/>
                <c:pt idx="0">
                  <c:v>4 &amp; 5 (à l'aise)</c:v>
                </c:pt>
                <c:pt idx="1">
                  <c:v>ni à l'aise, 
ni en difficulté</c:v>
                </c:pt>
                <c:pt idx="2">
                  <c:v>1 &amp; 2 (en diff)</c:v>
                </c:pt>
                <c:pt idx="4">
                  <c:v>Ensemble</c:v>
                </c:pt>
              </c:strCache>
            </c:strRef>
          </c:cat>
          <c:val>
            <c:numRef>
              <c:f>COVID_Modif_Optimisme!$B$225:$B$230</c:f>
              <c:numCache>
                <c:formatCode>General</c:formatCode>
                <c:ptCount val="5"/>
                <c:pt idx="0">
                  <c:v>45</c:v>
                </c:pt>
                <c:pt idx="1">
                  <c:v>68</c:v>
                </c:pt>
                <c:pt idx="2">
                  <c:v>27</c:v>
                </c:pt>
                <c:pt idx="4">
                  <c:v>140</c:v>
                </c:pt>
              </c:numCache>
            </c:numRef>
          </c:val>
        </c:ser>
        <c:ser>
          <c:idx val="1"/>
          <c:order val="1"/>
          <c:tx>
            <c:strRef>
              <c:f>COVID_Modif_Optimisme!$C$224</c:f>
              <c:strCache>
                <c:ptCount val="1"/>
                <c:pt idx="0">
                  <c:v>2 - un peu - optimiste</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COVID_Modif_Optimisme!$A$225:$A$230</c:f>
              <c:strCache>
                <c:ptCount val="5"/>
                <c:pt idx="0">
                  <c:v>4 &amp; 5 (à l'aise)</c:v>
                </c:pt>
                <c:pt idx="1">
                  <c:v>ni à l'aise, 
ni en difficulté</c:v>
                </c:pt>
                <c:pt idx="2">
                  <c:v>1 &amp; 2 (en diff)</c:v>
                </c:pt>
                <c:pt idx="4">
                  <c:v>Ensemble</c:v>
                </c:pt>
              </c:strCache>
            </c:strRef>
          </c:cat>
          <c:val>
            <c:numRef>
              <c:f>COVID_Modif_Optimisme!$C$225:$C$230</c:f>
              <c:numCache>
                <c:formatCode>General</c:formatCode>
                <c:ptCount val="5"/>
                <c:pt idx="0">
                  <c:v>63</c:v>
                </c:pt>
                <c:pt idx="1">
                  <c:v>203</c:v>
                </c:pt>
                <c:pt idx="2">
                  <c:v>99</c:v>
                </c:pt>
                <c:pt idx="4">
                  <c:v>365</c:v>
                </c:pt>
              </c:numCache>
            </c:numRef>
          </c:val>
        </c:ser>
        <c:ser>
          <c:idx val="2"/>
          <c:order val="2"/>
          <c:tx>
            <c:strRef>
              <c:f>COVID_Modif_Optimisme!$D$224</c:f>
              <c:strCache>
                <c:ptCount val="1"/>
                <c:pt idx="0">
                  <c:v>3 - Pas de changement</c:v>
                </c:pt>
              </c:strCache>
            </c:strRef>
          </c:tx>
          <c:spPr>
            <a:solidFill>
              <a:schemeClr val="bg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COVID_Modif_Optimisme!$A$225:$A$230</c:f>
              <c:strCache>
                <c:ptCount val="5"/>
                <c:pt idx="0">
                  <c:v>4 &amp; 5 (à l'aise)</c:v>
                </c:pt>
                <c:pt idx="1">
                  <c:v>ni à l'aise, 
ni en difficulté</c:v>
                </c:pt>
                <c:pt idx="2">
                  <c:v>1 &amp; 2 (en diff)</c:v>
                </c:pt>
                <c:pt idx="4">
                  <c:v>Ensemble</c:v>
                </c:pt>
              </c:strCache>
            </c:strRef>
          </c:cat>
          <c:val>
            <c:numRef>
              <c:f>COVID_Modif_Optimisme!$D$225:$D$230</c:f>
              <c:numCache>
                <c:formatCode>General</c:formatCode>
                <c:ptCount val="5"/>
                <c:pt idx="0">
                  <c:v>76</c:v>
                </c:pt>
                <c:pt idx="1">
                  <c:v>227</c:v>
                </c:pt>
                <c:pt idx="2">
                  <c:v>144</c:v>
                </c:pt>
                <c:pt idx="4">
                  <c:v>447</c:v>
                </c:pt>
              </c:numCache>
            </c:numRef>
          </c:val>
        </c:ser>
        <c:ser>
          <c:idx val="3"/>
          <c:order val="3"/>
          <c:tx>
            <c:strRef>
              <c:f>COVID_Modif_Optimisme!$E$224</c:f>
              <c:strCache>
                <c:ptCount val="1"/>
                <c:pt idx="0">
                  <c:v>4 - un peu + optimiste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COVID_Modif_Optimisme!$A$225:$A$230</c:f>
              <c:strCache>
                <c:ptCount val="5"/>
                <c:pt idx="0">
                  <c:v>4 &amp; 5 (à l'aise)</c:v>
                </c:pt>
                <c:pt idx="1">
                  <c:v>ni à l'aise, 
ni en difficulté</c:v>
                </c:pt>
                <c:pt idx="2">
                  <c:v>1 &amp; 2 (en diff)</c:v>
                </c:pt>
                <c:pt idx="4">
                  <c:v>Ensemble</c:v>
                </c:pt>
              </c:strCache>
            </c:strRef>
          </c:cat>
          <c:val>
            <c:numRef>
              <c:f>COVID_Modif_Optimisme!$E$225:$E$230</c:f>
              <c:numCache>
                <c:formatCode>General</c:formatCode>
                <c:ptCount val="5"/>
                <c:pt idx="0">
                  <c:v>3</c:v>
                </c:pt>
                <c:pt idx="1">
                  <c:v>20</c:v>
                </c:pt>
                <c:pt idx="2">
                  <c:v>19</c:v>
                </c:pt>
                <c:pt idx="4">
                  <c:v>42</c:v>
                </c:pt>
              </c:numCache>
            </c:numRef>
          </c:val>
        </c:ser>
        <c:ser>
          <c:idx val="4"/>
          <c:order val="4"/>
          <c:tx>
            <c:strRef>
              <c:f>COVID_Modif_Optimisme!$F$224</c:f>
              <c:strCache>
                <c:ptCount val="1"/>
                <c:pt idx="0">
                  <c:v>5 - Bp + optimiste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COVID_Modif_Optimisme!$A$225:$A$230</c:f>
              <c:strCache>
                <c:ptCount val="5"/>
                <c:pt idx="0">
                  <c:v>4 &amp; 5 (à l'aise)</c:v>
                </c:pt>
                <c:pt idx="1">
                  <c:v>ni à l'aise, 
ni en difficulté</c:v>
                </c:pt>
                <c:pt idx="2">
                  <c:v>1 &amp; 2 (en diff)</c:v>
                </c:pt>
                <c:pt idx="4">
                  <c:v>Ensemble</c:v>
                </c:pt>
              </c:strCache>
            </c:strRef>
          </c:cat>
          <c:val>
            <c:numRef>
              <c:f>COVID_Modif_Optimisme!$F$225:$F$230</c:f>
              <c:numCache>
                <c:formatCode>General</c:formatCode>
                <c:ptCount val="5"/>
                <c:pt idx="0">
                  <c:v>1</c:v>
                </c:pt>
                <c:pt idx="1">
                  <c:v>12</c:v>
                </c:pt>
                <c:pt idx="2">
                  <c:v>9</c:v>
                </c:pt>
                <c:pt idx="4">
                  <c:v>22</c:v>
                </c:pt>
              </c:numCache>
            </c:numRef>
          </c:val>
        </c:ser>
        <c:dLbls>
          <c:showLegendKey val="0"/>
          <c:showVal val="0"/>
          <c:showCatName val="0"/>
          <c:showSerName val="0"/>
          <c:showPercent val="0"/>
          <c:showBubbleSize val="0"/>
        </c:dLbls>
        <c:gapWidth val="150"/>
        <c:overlap val="100"/>
        <c:axId val="186895872"/>
        <c:axId val="186902536"/>
      </c:barChart>
      <c:catAx>
        <c:axId val="186895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902536"/>
        <c:crosses val="autoZero"/>
        <c:auto val="1"/>
        <c:lblAlgn val="ctr"/>
        <c:lblOffset val="100"/>
        <c:noMultiLvlLbl val="0"/>
      </c:catAx>
      <c:valAx>
        <c:axId val="18690253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5872"/>
        <c:crosses val="autoZero"/>
        <c:crossBetween val="between"/>
      </c:valAx>
      <c:spPr>
        <a:noFill/>
        <a:ln>
          <a:noFill/>
        </a:ln>
        <a:effectLst/>
      </c:spPr>
    </c:plotArea>
    <c:legend>
      <c:legendPos val="b"/>
      <c:layout>
        <c:manualLayout>
          <c:xMode val="edge"/>
          <c:yMode val="edge"/>
          <c:x val="0"/>
          <c:y val="0.90122478632478631"/>
          <c:w val="0.99874869281045753"/>
          <c:h val="8.24931623931623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La crise de la COVID-19 a-t-elle changé vos attentes en matière de travail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COVID_Modif_Attentes!$B$61</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COVID_Modif_Attentes!$A$62:$A$69</c:f>
              <c:strCache>
                <c:ptCount val="6"/>
                <c:pt idx="0">
                  <c:v>15-17</c:v>
                </c:pt>
                <c:pt idx="1">
                  <c:v>18-19</c:v>
                </c:pt>
                <c:pt idx="2">
                  <c:v>20-21</c:v>
                </c:pt>
                <c:pt idx="3">
                  <c:v>22 et +</c:v>
                </c:pt>
                <c:pt idx="5">
                  <c:v>Ensemble</c:v>
                </c:pt>
              </c:strCache>
            </c:strRef>
          </c:cat>
          <c:val>
            <c:numRef>
              <c:f>COVID_Modif_Attentes!$B$62:$B$69</c:f>
              <c:numCache>
                <c:formatCode>General</c:formatCode>
                <c:ptCount val="6"/>
                <c:pt idx="0">
                  <c:v>198</c:v>
                </c:pt>
                <c:pt idx="1">
                  <c:v>138</c:v>
                </c:pt>
                <c:pt idx="2">
                  <c:v>69</c:v>
                </c:pt>
                <c:pt idx="3">
                  <c:v>107</c:v>
                </c:pt>
                <c:pt idx="5">
                  <c:v>512</c:v>
                </c:pt>
              </c:numCache>
            </c:numRef>
          </c:val>
        </c:ser>
        <c:ser>
          <c:idx val="1"/>
          <c:order val="1"/>
          <c:tx>
            <c:strRef>
              <c:f>COVID_Modif_Attentes!$C$61</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COVID_Modif_Attentes!$A$62:$A$69</c:f>
              <c:strCache>
                <c:ptCount val="6"/>
                <c:pt idx="0">
                  <c:v>15-17</c:v>
                </c:pt>
                <c:pt idx="1">
                  <c:v>18-19</c:v>
                </c:pt>
                <c:pt idx="2">
                  <c:v>20-21</c:v>
                </c:pt>
                <c:pt idx="3">
                  <c:v>22 et +</c:v>
                </c:pt>
                <c:pt idx="5">
                  <c:v>Ensemble</c:v>
                </c:pt>
              </c:strCache>
            </c:strRef>
          </c:cat>
          <c:val>
            <c:numRef>
              <c:f>COVID_Modif_Attentes!$C$62:$C$69</c:f>
              <c:numCache>
                <c:formatCode>General</c:formatCode>
                <c:ptCount val="6"/>
                <c:pt idx="0">
                  <c:v>147</c:v>
                </c:pt>
                <c:pt idx="1">
                  <c:v>89</c:v>
                </c:pt>
                <c:pt idx="2">
                  <c:v>56</c:v>
                </c:pt>
                <c:pt idx="3">
                  <c:v>48</c:v>
                </c:pt>
                <c:pt idx="5">
                  <c:v>340</c:v>
                </c:pt>
              </c:numCache>
            </c:numRef>
          </c:val>
        </c:ser>
        <c:ser>
          <c:idx val="2"/>
          <c:order val="2"/>
          <c:tx>
            <c:strRef>
              <c:f>COVID_Modif_Attentes!$D$61</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COVID_Modif_Attentes!$A$62:$A$69</c:f>
              <c:strCache>
                <c:ptCount val="6"/>
                <c:pt idx="0">
                  <c:v>15-17</c:v>
                </c:pt>
                <c:pt idx="1">
                  <c:v>18-19</c:v>
                </c:pt>
                <c:pt idx="2">
                  <c:v>20-21</c:v>
                </c:pt>
                <c:pt idx="3">
                  <c:v>22 et +</c:v>
                </c:pt>
                <c:pt idx="5">
                  <c:v>Ensemble</c:v>
                </c:pt>
              </c:strCache>
            </c:strRef>
          </c:cat>
          <c:val>
            <c:numRef>
              <c:f>COVID_Modif_Attentes!$D$62:$D$69</c:f>
              <c:numCache>
                <c:formatCode>General</c:formatCode>
                <c:ptCount val="6"/>
                <c:pt idx="0">
                  <c:v>72</c:v>
                </c:pt>
                <c:pt idx="1">
                  <c:v>41</c:v>
                </c:pt>
                <c:pt idx="2">
                  <c:v>29</c:v>
                </c:pt>
                <c:pt idx="3">
                  <c:v>29</c:v>
                </c:pt>
                <c:pt idx="5">
                  <c:v>171</c:v>
                </c:pt>
              </c:numCache>
            </c:numRef>
          </c:val>
        </c:ser>
        <c:ser>
          <c:idx val="3"/>
          <c:order val="3"/>
          <c:tx>
            <c:strRef>
              <c:f>COVID_Modif_Attentes!$E$61</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COVID_Modif_Attentes!$A$62:$A$69</c:f>
              <c:strCache>
                <c:ptCount val="6"/>
                <c:pt idx="0">
                  <c:v>15-17</c:v>
                </c:pt>
                <c:pt idx="1">
                  <c:v>18-19</c:v>
                </c:pt>
                <c:pt idx="2">
                  <c:v>20-21</c:v>
                </c:pt>
                <c:pt idx="3">
                  <c:v>22 et +</c:v>
                </c:pt>
                <c:pt idx="5">
                  <c:v>Ensemble</c:v>
                </c:pt>
              </c:strCache>
            </c:strRef>
          </c:cat>
          <c:val>
            <c:numRef>
              <c:f>COVID_Modif_Attentes!$E$62:$E$69</c:f>
              <c:numCache>
                <c:formatCode>General</c:formatCode>
                <c:ptCount val="6"/>
                <c:pt idx="0">
                  <c:v>27</c:v>
                </c:pt>
                <c:pt idx="1">
                  <c:v>29</c:v>
                </c:pt>
                <c:pt idx="2">
                  <c:v>18</c:v>
                </c:pt>
                <c:pt idx="3">
                  <c:v>28</c:v>
                </c:pt>
                <c:pt idx="5">
                  <c:v>102</c:v>
                </c:pt>
              </c:numCache>
            </c:numRef>
          </c:val>
        </c:ser>
        <c:dLbls>
          <c:showLegendKey val="0"/>
          <c:showVal val="0"/>
          <c:showCatName val="0"/>
          <c:showSerName val="0"/>
          <c:showPercent val="0"/>
          <c:showBubbleSize val="0"/>
        </c:dLbls>
        <c:gapWidth val="150"/>
        <c:overlap val="100"/>
        <c:axId val="186896656"/>
        <c:axId val="186897048"/>
      </c:barChart>
      <c:catAx>
        <c:axId val="186896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7048"/>
        <c:crosses val="autoZero"/>
        <c:auto val="1"/>
        <c:lblAlgn val="ctr"/>
        <c:lblOffset val="100"/>
        <c:noMultiLvlLbl val="0"/>
      </c:catAx>
      <c:valAx>
        <c:axId val="1868970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Êtes-vous (ou avez-vous déjà été) bénévole pour une association ?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Expe_Benv!$B$61</c:f>
              <c:strCache>
                <c:ptCount val="1"/>
                <c:pt idx="0">
                  <c:v>0 - Jamais</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Expe_Benv!$A$62:$A$72</c:f>
              <c:strCache>
                <c:ptCount val="9"/>
                <c:pt idx="0">
                  <c:v>féminin</c:v>
                </c:pt>
                <c:pt idx="1">
                  <c:v>masculin</c:v>
                </c:pt>
                <c:pt idx="3">
                  <c:v>15-17</c:v>
                </c:pt>
                <c:pt idx="4">
                  <c:v>18-19</c:v>
                </c:pt>
                <c:pt idx="5">
                  <c:v>20-21</c:v>
                </c:pt>
                <c:pt idx="6">
                  <c:v>22 et +</c:v>
                </c:pt>
                <c:pt idx="8">
                  <c:v>Ensemble</c:v>
                </c:pt>
              </c:strCache>
            </c:strRef>
          </c:cat>
          <c:val>
            <c:numRef>
              <c:f>Expe_Benv!$B$62:$B$72</c:f>
              <c:numCache>
                <c:formatCode>General</c:formatCode>
                <c:ptCount val="9"/>
                <c:pt idx="0">
                  <c:v>323</c:v>
                </c:pt>
                <c:pt idx="1">
                  <c:v>223</c:v>
                </c:pt>
                <c:pt idx="3">
                  <c:v>235</c:v>
                </c:pt>
                <c:pt idx="4">
                  <c:v>148</c:v>
                </c:pt>
                <c:pt idx="5">
                  <c:v>68</c:v>
                </c:pt>
                <c:pt idx="6">
                  <c:v>104</c:v>
                </c:pt>
                <c:pt idx="8">
                  <c:v>555</c:v>
                </c:pt>
              </c:numCache>
            </c:numRef>
          </c:val>
        </c:ser>
        <c:ser>
          <c:idx val="1"/>
          <c:order val="1"/>
          <c:tx>
            <c:strRef>
              <c:f>Expe_Benv!$C$61</c:f>
              <c:strCache>
                <c:ptCount val="1"/>
                <c:pt idx="0">
                  <c:v>1 - Rarement</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Expe_Benv!$A$62:$A$72</c:f>
              <c:strCache>
                <c:ptCount val="9"/>
                <c:pt idx="0">
                  <c:v>féminin</c:v>
                </c:pt>
                <c:pt idx="1">
                  <c:v>masculin</c:v>
                </c:pt>
                <c:pt idx="3">
                  <c:v>15-17</c:v>
                </c:pt>
                <c:pt idx="4">
                  <c:v>18-19</c:v>
                </c:pt>
                <c:pt idx="5">
                  <c:v>20-21</c:v>
                </c:pt>
                <c:pt idx="6">
                  <c:v>22 et +</c:v>
                </c:pt>
                <c:pt idx="8">
                  <c:v>Ensemble</c:v>
                </c:pt>
              </c:strCache>
            </c:strRef>
          </c:cat>
          <c:val>
            <c:numRef>
              <c:f>Expe_Benv!$C$62:$C$72</c:f>
              <c:numCache>
                <c:formatCode>General</c:formatCode>
                <c:ptCount val="9"/>
                <c:pt idx="0">
                  <c:v>115</c:v>
                </c:pt>
                <c:pt idx="1">
                  <c:v>95</c:v>
                </c:pt>
                <c:pt idx="3">
                  <c:v>88</c:v>
                </c:pt>
                <c:pt idx="4">
                  <c:v>54</c:v>
                </c:pt>
                <c:pt idx="5">
                  <c:v>31</c:v>
                </c:pt>
                <c:pt idx="6">
                  <c:v>40</c:v>
                </c:pt>
                <c:pt idx="8">
                  <c:v>213</c:v>
                </c:pt>
              </c:numCache>
            </c:numRef>
          </c:val>
        </c:ser>
        <c:ser>
          <c:idx val="2"/>
          <c:order val="2"/>
          <c:tx>
            <c:strRef>
              <c:f>Expe_Benv!$D$61</c:f>
              <c:strCache>
                <c:ptCount val="1"/>
                <c:pt idx="0">
                  <c:v>2 - De temps en temps</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Expe_Benv!$A$62:$A$72</c:f>
              <c:strCache>
                <c:ptCount val="9"/>
                <c:pt idx="0">
                  <c:v>féminin</c:v>
                </c:pt>
                <c:pt idx="1">
                  <c:v>masculin</c:v>
                </c:pt>
                <c:pt idx="3">
                  <c:v>15-17</c:v>
                </c:pt>
                <c:pt idx="4">
                  <c:v>18-19</c:v>
                </c:pt>
                <c:pt idx="5">
                  <c:v>20-21</c:v>
                </c:pt>
                <c:pt idx="6">
                  <c:v>22 et +</c:v>
                </c:pt>
                <c:pt idx="8">
                  <c:v>Ensemble</c:v>
                </c:pt>
              </c:strCache>
            </c:strRef>
          </c:cat>
          <c:val>
            <c:numRef>
              <c:f>Expe_Benv!$D$62:$D$72</c:f>
              <c:numCache>
                <c:formatCode>General</c:formatCode>
                <c:ptCount val="9"/>
                <c:pt idx="0">
                  <c:v>113</c:v>
                </c:pt>
                <c:pt idx="1">
                  <c:v>65</c:v>
                </c:pt>
                <c:pt idx="3">
                  <c:v>67</c:v>
                </c:pt>
                <c:pt idx="4">
                  <c:v>44</c:v>
                </c:pt>
                <c:pt idx="5">
                  <c:v>33</c:v>
                </c:pt>
                <c:pt idx="6">
                  <c:v>37</c:v>
                </c:pt>
                <c:pt idx="8">
                  <c:v>181</c:v>
                </c:pt>
              </c:numCache>
            </c:numRef>
          </c:val>
        </c:ser>
        <c:ser>
          <c:idx val="3"/>
          <c:order val="3"/>
          <c:tx>
            <c:strRef>
              <c:f>Expe_Benv!$E$61</c:f>
              <c:strCache>
                <c:ptCount val="1"/>
                <c:pt idx="0">
                  <c:v>3 - Souvent</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Expe_Benv!$A$62:$A$72</c:f>
              <c:strCache>
                <c:ptCount val="9"/>
                <c:pt idx="0">
                  <c:v>féminin</c:v>
                </c:pt>
                <c:pt idx="1">
                  <c:v>masculin</c:v>
                </c:pt>
                <c:pt idx="3">
                  <c:v>15-17</c:v>
                </c:pt>
                <c:pt idx="4">
                  <c:v>18-19</c:v>
                </c:pt>
                <c:pt idx="5">
                  <c:v>20-21</c:v>
                </c:pt>
                <c:pt idx="6">
                  <c:v>22 et +</c:v>
                </c:pt>
                <c:pt idx="8">
                  <c:v>Ensemble</c:v>
                </c:pt>
              </c:strCache>
            </c:strRef>
          </c:cat>
          <c:val>
            <c:numRef>
              <c:f>Expe_Benv!$E$62:$E$72</c:f>
              <c:numCache>
                <c:formatCode>General</c:formatCode>
                <c:ptCount val="9"/>
                <c:pt idx="0">
                  <c:v>114</c:v>
                </c:pt>
                <c:pt idx="1">
                  <c:v>60</c:v>
                </c:pt>
                <c:pt idx="3">
                  <c:v>54</c:v>
                </c:pt>
                <c:pt idx="4">
                  <c:v>51</c:v>
                </c:pt>
                <c:pt idx="5">
                  <c:v>40</c:v>
                </c:pt>
                <c:pt idx="6">
                  <c:v>31</c:v>
                </c:pt>
                <c:pt idx="8">
                  <c:v>176</c:v>
                </c:pt>
              </c:numCache>
            </c:numRef>
          </c:val>
        </c:ser>
        <c:dLbls>
          <c:showLegendKey val="0"/>
          <c:showVal val="0"/>
          <c:showCatName val="0"/>
          <c:showSerName val="0"/>
          <c:showPercent val="0"/>
          <c:showBubbleSize val="0"/>
        </c:dLbls>
        <c:gapWidth val="150"/>
        <c:overlap val="100"/>
        <c:axId val="186902144"/>
        <c:axId val="186898224"/>
      </c:barChart>
      <c:catAx>
        <c:axId val="186902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8224"/>
        <c:crosses val="autoZero"/>
        <c:auto val="1"/>
        <c:lblAlgn val="ctr"/>
        <c:lblOffset val="100"/>
        <c:noMultiLvlLbl val="0"/>
      </c:catAx>
      <c:valAx>
        <c:axId val="1868982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90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Êtes-vous (ou avez-vous déjà été) bénévole pour une association ?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Expe_Benv!$B$180</c:f>
              <c:strCache>
                <c:ptCount val="1"/>
                <c:pt idx="0">
                  <c:v>0 - Jamais</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Expe_Benv!$A$181:$A$190</c:f>
              <c:strCache>
                <c:ptCount val="9"/>
                <c:pt idx="0">
                  <c:v>4 &amp; 5 (à l'aise)</c:v>
                </c:pt>
                <c:pt idx="1">
                  <c:v>ni à l'aise, 
ni en difficulté</c:v>
                </c:pt>
                <c:pt idx="2">
                  <c:v>1 &amp; 2 (en diff)</c:v>
                </c:pt>
                <c:pt idx="4">
                  <c:v>NivDipl
Faible</c:v>
                </c:pt>
                <c:pt idx="5">
                  <c:v>Moyen</c:v>
                </c:pt>
                <c:pt idx="6">
                  <c:v>Niveau
Diplôme
élevé</c:v>
                </c:pt>
                <c:pt idx="8">
                  <c:v>Ensemble</c:v>
                </c:pt>
              </c:strCache>
            </c:strRef>
          </c:cat>
          <c:val>
            <c:numRef>
              <c:f>Expe_Benv!$B$181:$B$190</c:f>
              <c:numCache>
                <c:formatCode>General</c:formatCode>
                <c:ptCount val="9"/>
                <c:pt idx="0">
                  <c:v>92</c:v>
                </c:pt>
                <c:pt idx="1">
                  <c:v>259</c:v>
                </c:pt>
                <c:pt idx="2">
                  <c:v>141</c:v>
                </c:pt>
                <c:pt idx="4">
                  <c:v>100</c:v>
                </c:pt>
                <c:pt idx="5">
                  <c:v>128</c:v>
                </c:pt>
                <c:pt idx="6">
                  <c:v>149</c:v>
                </c:pt>
                <c:pt idx="8">
                  <c:v>377</c:v>
                </c:pt>
              </c:numCache>
            </c:numRef>
          </c:val>
        </c:ser>
        <c:ser>
          <c:idx val="1"/>
          <c:order val="1"/>
          <c:tx>
            <c:strRef>
              <c:f>Expe_Benv!$C$180</c:f>
              <c:strCache>
                <c:ptCount val="1"/>
                <c:pt idx="0">
                  <c:v>1 - Rarement</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Expe_Benv!$A$181:$A$190</c:f>
              <c:strCache>
                <c:ptCount val="9"/>
                <c:pt idx="0">
                  <c:v>4 &amp; 5 (à l'aise)</c:v>
                </c:pt>
                <c:pt idx="1">
                  <c:v>ni à l'aise, 
ni en difficulté</c:v>
                </c:pt>
                <c:pt idx="2">
                  <c:v>1 &amp; 2 (en diff)</c:v>
                </c:pt>
                <c:pt idx="4">
                  <c:v>NivDipl
Faible</c:v>
                </c:pt>
                <c:pt idx="5">
                  <c:v>Moyen</c:v>
                </c:pt>
                <c:pt idx="6">
                  <c:v>Niveau
Diplôme
élevé</c:v>
                </c:pt>
                <c:pt idx="8">
                  <c:v>Ensemble</c:v>
                </c:pt>
              </c:strCache>
            </c:strRef>
          </c:cat>
          <c:val>
            <c:numRef>
              <c:f>Expe_Benv!$C$181:$C$190</c:f>
              <c:numCache>
                <c:formatCode>General</c:formatCode>
                <c:ptCount val="9"/>
                <c:pt idx="0">
                  <c:v>33</c:v>
                </c:pt>
                <c:pt idx="1">
                  <c:v>106</c:v>
                </c:pt>
                <c:pt idx="2">
                  <c:v>56</c:v>
                </c:pt>
                <c:pt idx="4">
                  <c:v>32</c:v>
                </c:pt>
                <c:pt idx="5">
                  <c:v>54</c:v>
                </c:pt>
                <c:pt idx="6">
                  <c:v>62</c:v>
                </c:pt>
                <c:pt idx="8">
                  <c:v>148</c:v>
                </c:pt>
              </c:numCache>
            </c:numRef>
          </c:val>
        </c:ser>
        <c:ser>
          <c:idx val="2"/>
          <c:order val="2"/>
          <c:tx>
            <c:strRef>
              <c:f>Expe_Benv!$D$180</c:f>
              <c:strCache>
                <c:ptCount val="1"/>
                <c:pt idx="0">
                  <c:v>2 - De temps en temps</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Expe_Benv!$A$181:$A$190</c:f>
              <c:strCache>
                <c:ptCount val="9"/>
                <c:pt idx="0">
                  <c:v>4 &amp; 5 (à l'aise)</c:v>
                </c:pt>
                <c:pt idx="1">
                  <c:v>ni à l'aise, 
ni en difficulté</c:v>
                </c:pt>
                <c:pt idx="2">
                  <c:v>1 &amp; 2 (en diff)</c:v>
                </c:pt>
                <c:pt idx="4">
                  <c:v>NivDipl
Faible</c:v>
                </c:pt>
                <c:pt idx="5">
                  <c:v>Moyen</c:v>
                </c:pt>
                <c:pt idx="6">
                  <c:v>Niveau
Diplôme
élevé</c:v>
                </c:pt>
                <c:pt idx="8">
                  <c:v>Ensemble</c:v>
                </c:pt>
              </c:strCache>
            </c:strRef>
          </c:cat>
          <c:val>
            <c:numRef>
              <c:f>Expe_Benv!$D$181:$D$190</c:f>
              <c:numCache>
                <c:formatCode>General</c:formatCode>
                <c:ptCount val="9"/>
                <c:pt idx="0">
                  <c:v>36</c:v>
                </c:pt>
                <c:pt idx="1">
                  <c:v>72</c:v>
                </c:pt>
                <c:pt idx="2">
                  <c:v>57</c:v>
                </c:pt>
                <c:pt idx="4">
                  <c:v>24</c:v>
                </c:pt>
                <c:pt idx="5">
                  <c:v>42</c:v>
                </c:pt>
                <c:pt idx="6">
                  <c:v>72</c:v>
                </c:pt>
                <c:pt idx="8">
                  <c:v>138</c:v>
                </c:pt>
              </c:numCache>
            </c:numRef>
          </c:val>
        </c:ser>
        <c:ser>
          <c:idx val="3"/>
          <c:order val="3"/>
          <c:tx>
            <c:strRef>
              <c:f>Expe_Benv!$E$180</c:f>
              <c:strCache>
                <c:ptCount val="1"/>
                <c:pt idx="0">
                  <c:v>3 - Souvent</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Expe_Benv!$A$181:$A$190</c:f>
              <c:strCache>
                <c:ptCount val="9"/>
                <c:pt idx="0">
                  <c:v>4 &amp; 5 (à l'aise)</c:v>
                </c:pt>
                <c:pt idx="1">
                  <c:v>ni à l'aise, 
ni en difficulté</c:v>
                </c:pt>
                <c:pt idx="2">
                  <c:v>1 &amp; 2 (en diff)</c:v>
                </c:pt>
                <c:pt idx="4">
                  <c:v>NivDipl
Faible</c:v>
                </c:pt>
                <c:pt idx="5">
                  <c:v>Moyen</c:v>
                </c:pt>
                <c:pt idx="6">
                  <c:v>Niveau
Diplôme
élevé</c:v>
                </c:pt>
                <c:pt idx="8">
                  <c:v>Ensemble</c:v>
                </c:pt>
              </c:strCache>
            </c:strRef>
          </c:cat>
          <c:val>
            <c:numRef>
              <c:f>Expe_Benv!$E$181:$E$190</c:f>
              <c:numCache>
                <c:formatCode>General</c:formatCode>
                <c:ptCount val="9"/>
                <c:pt idx="0">
                  <c:v>27</c:v>
                </c:pt>
                <c:pt idx="1">
                  <c:v>93</c:v>
                </c:pt>
                <c:pt idx="2">
                  <c:v>44</c:v>
                </c:pt>
                <c:pt idx="4">
                  <c:v>26</c:v>
                </c:pt>
                <c:pt idx="5">
                  <c:v>48</c:v>
                </c:pt>
                <c:pt idx="6">
                  <c:v>61</c:v>
                </c:pt>
                <c:pt idx="8">
                  <c:v>135</c:v>
                </c:pt>
              </c:numCache>
            </c:numRef>
          </c:val>
        </c:ser>
        <c:dLbls>
          <c:showLegendKey val="0"/>
          <c:showVal val="0"/>
          <c:showCatName val="0"/>
          <c:showSerName val="0"/>
          <c:showPercent val="0"/>
          <c:showBubbleSize val="0"/>
        </c:dLbls>
        <c:gapWidth val="150"/>
        <c:overlap val="100"/>
        <c:axId val="186897832"/>
        <c:axId val="186899008"/>
      </c:barChart>
      <c:catAx>
        <c:axId val="186897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9008"/>
        <c:crosses val="autoZero"/>
        <c:auto val="1"/>
        <c:lblAlgn val="ctr"/>
        <c:lblOffset val="100"/>
        <c:noMultiLvlLbl val="0"/>
      </c:catAx>
      <c:valAx>
        <c:axId val="18689900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êtes prêt(e) à être bénévole </a:t>
            </a:r>
            <a:br>
              <a:rPr lang="fr-FR" sz="1600" b="0" i="0" baseline="0">
                <a:effectLst/>
              </a:rPr>
            </a:br>
            <a:r>
              <a:rPr lang="fr-FR" sz="1600" b="0" i="0" baseline="0">
                <a:effectLst/>
              </a:rPr>
              <a:t>(donner de votre temps gratuitement) </a:t>
            </a:r>
            <a:br>
              <a:rPr lang="fr-FR" sz="1600" b="0" i="0" baseline="0">
                <a:effectLst/>
              </a:rPr>
            </a:br>
            <a:r>
              <a:rPr lang="fr-FR" sz="1600" b="0" i="0" baseline="0">
                <a:effectLst/>
              </a:rPr>
              <a:t>pour une association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Prêt_bénév!$B$61</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Prêt_bénév!$A$62:$A$72</c:f>
              <c:strCache>
                <c:ptCount val="9"/>
                <c:pt idx="0">
                  <c:v>féminin</c:v>
                </c:pt>
                <c:pt idx="1">
                  <c:v>masculin</c:v>
                </c:pt>
                <c:pt idx="3">
                  <c:v>15-17</c:v>
                </c:pt>
                <c:pt idx="4">
                  <c:v>18-19</c:v>
                </c:pt>
                <c:pt idx="5">
                  <c:v>20-21</c:v>
                </c:pt>
                <c:pt idx="6">
                  <c:v>22 et +</c:v>
                </c:pt>
                <c:pt idx="8">
                  <c:v>Ensemble</c:v>
                </c:pt>
              </c:strCache>
            </c:strRef>
          </c:cat>
          <c:val>
            <c:numRef>
              <c:f>Prêt_bénév!$B$62:$B$72</c:f>
              <c:numCache>
                <c:formatCode>General</c:formatCode>
                <c:ptCount val="9"/>
                <c:pt idx="0">
                  <c:v>43</c:v>
                </c:pt>
                <c:pt idx="1">
                  <c:v>80</c:v>
                </c:pt>
                <c:pt idx="3">
                  <c:v>41</c:v>
                </c:pt>
                <c:pt idx="4">
                  <c:v>36</c:v>
                </c:pt>
                <c:pt idx="5">
                  <c:v>21</c:v>
                </c:pt>
                <c:pt idx="6">
                  <c:v>27</c:v>
                </c:pt>
                <c:pt idx="8">
                  <c:v>27</c:v>
                </c:pt>
              </c:numCache>
            </c:numRef>
          </c:val>
        </c:ser>
        <c:ser>
          <c:idx val="1"/>
          <c:order val="1"/>
          <c:tx>
            <c:strRef>
              <c:f>Prêt_bénév!$C$61</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Prêt_bénév!$A$62:$A$72</c:f>
              <c:strCache>
                <c:ptCount val="9"/>
                <c:pt idx="0">
                  <c:v>féminin</c:v>
                </c:pt>
                <c:pt idx="1">
                  <c:v>masculin</c:v>
                </c:pt>
                <c:pt idx="3">
                  <c:v>15-17</c:v>
                </c:pt>
                <c:pt idx="4">
                  <c:v>18-19</c:v>
                </c:pt>
                <c:pt idx="5">
                  <c:v>20-21</c:v>
                </c:pt>
                <c:pt idx="6">
                  <c:v>22 et +</c:v>
                </c:pt>
                <c:pt idx="8">
                  <c:v>Ensemble</c:v>
                </c:pt>
              </c:strCache>
            </c:strRef>
          </c:cat>
          <c:val>
            <c:numRef>
              <c:f>Prêt_bénév!$C$62:$C$72</c:f>
              <c:numCache>
                <c:formatCode>General</c:formatCode>
                <c:ptCount val="9"/>
                <c:pt idx="0">
                  <c:v>160</c:v>
                </c:pt>
                <c:pt idx="1">
                  <c:v>147</c:v>
                </c:pt>
                <c:pt idx="3">
                  <c:v>120</c:v>
                </c:pt>
                <c:pt idx="4">
                  <c:v>80</c:v>
                </c:pt>
                <c:pt idx="5">
                  <c:v>46</c:v>
                </c:pt>
                <c:pt idx="6">
                  <c:v>66</c:v>
                </c:pt>
                <c:pt idx="8">
                  <c:v>66</c:v>
                </c:pt>
              </c:numCache>
            </c:numRef>
          </c:val>
        </c:ser>
        <c:ser>
          <c:idx val="2"/>
          <c:order val="2"/>
          <c:tx>
            <c:strRef>
              <c:f>Prêt_bénév!$D$61</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Prêt_bénév!$A$62:$A$72</c:f>
              <c:strCache>
                <c:ptCount val="9"/>
                <c:pt idx="0">
                  <c:v>féminin</c:v>
                </c:pt>
                <c:pt idx="1">
                  <c:v>masculin</c:v>
                </c:pt>
                <c:pt idx="3">
                  <c:v>15-17</c:v>
                </c:pt>
                <c:pt idx="4">
                  <c:v>18-19</c:v>
                </c:pt>
                <c:pt idx="5">
                  <c:v>20-21</c:v>
                </c:pt>
                <c:pt idx="6">
                  <c:v>22 et +</c:v>
                </c:pt>
                <c:pt idx="8">
                  <c:v>Ensemble</c:v>
                </c:pt>
              </c:strCache>
            </c:strRef>
          </c:cat>
          <c:val>
            <c:numRef>
              <c:f>Prêt_bénév!$D$62:$D$72</c:f>
              <c:numCache>
                <c:formatCode>General</c:formatCode>
                <c:ptCount val="9"/>
                <c:pt idx="0">
                  <c:v>240</c:v>
                </c:pt>
                <c:pt idx="1">
                  <c:v>142</c:v>
                </c:pt>
                <c:pt idx="3">
                  <c:v>150</c:v>
                </c:pt>
                <c:pt idx="4">
                  <c:v>111</c:v>
                </c:pt>
                <c:pt idx="5">
                  <c:v>61</c:v>
                </c:pt>
                <c:pt idx="6">
                  <c:v>64</c:v>
                </c:pt>
                <c:pt idx="8">
                  <c:v>64</c:v>
                </c:pt>
              </c:numCache>
            </c:numRef>
          </c:val>
        </c:ser>
        <c:ser>
          <c:idx val="3"/>
          <c:order val="3"/>
          <c:tx>
            <c:strRef>
              <c:f>Prêt_bénév!$E$61</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Prêt_bénév!$A$62:$A$72</c:f>
              <c:strCache>
                <c:ptCount val="9"/>
                <c:pt idx="0">
                  <c:v>féminin</c:v>
                </c:pt>
                <c:pt idx="1">
                  <c:v>masculin</c:v>
                </c:pt>
                <c:pt idx="3">
                  <c:v>15-17</c:v>
                </c:pt>
                <c:pt idx="4">
                  <c:v>18-19</c:v>
                </c:pt>
                <c:pt idx="5">
                  <c:v>20-21</c:v>
                </c:pt>
                <c:pt idx="6">
                  <c:v>22 et +</c:v>
                </c:pt>
                <c:pt idx="8">
                  <c:v>Ensemble</c:v>
                </c:pt>
              </c:strCache>
            </c:strRef>
          </c:cat>
          <c:val>
            <c:numRef>
              <c:f>Prêt_bénév!$E$62:$E$72</c:f>
              <c:numCache>
                <c:formatCode>General</c:formatCode>
                <c:ptCount val="9"/>
                <c:pt idx="0">
                  <c:v>222</c:v>
                </c:pt>
                <c:pt idx="1">
                  <c:v>74</c:v>
                </c:pt>
                <c:pt idx="3">
                  <c:v>133</c:v>
                </c:pt>
                <c:pt idx="4">
                  <c:v>70</c:v>
                </c:pt>
                <c:pt idx="5">
                  <c:v>44</c:v>
                </c:pt>
                <c:pt idx="6">
                  <c:v>55</c:v>
                </c:pt>
                <c:pt idx="8">
                  <c:v>55</c:v>
                </c:pt>
              </c:numCache>
            </c:numRef>
          </c:val>
        </c:ser>
        <c:dLbls>
          <c:showLegendKey val="0"/>
          <c:showVal val="0"/>
          <c:showCatName val="0"/>
          <c:showSerName val="0"/>
          <c:showPercent val="0"/>
          <c:showBubbleSize val="0"/>
        </c:dLbls>
        <c:gapWidth val="150"/>
        <c:overlap val="100"/>
        <c:axId val="186899792"/>
        <c:axId val="186900968"/>
      </c:barChart>
      <c:catAx>
        <c:axId val="186899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900968"/>
        <c:crosses val="autoZero"/>
        <c:auto val="1"/>
        <c:lblAlgn val="ctr"/>
        <c:lblOffset val="100"/>
        <c:noMultiLvlLbl val="0"/>
      </c:catAx>
      <c:valAx>
        <c:axId val="18690096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89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Si dans l'avenir on vous désignait </a:t>
            </a:r>
            <a:br>
              <a:rPr lang="fr-FR" sz="1600" b="0" i="0" baseline="0">
                <a:effectLst/>
              </a:rPr>
            </a:br>
            <a:r>
              <a:rPr lang="fr-FR" sz="1600" b="0" i="0" baseline="0">
                <a:effectLst/>
              </a:rPr>
              <a:t>pour représenter les jeunes de votre territoire, </a:t>
            </a:r>
            <a:br>
              <a:rPr lang="fr-FR" sz="1600" b="0" i="0" baseline="0">
                <a:effectLst/>
              </a:rPr>
            </a:br>
            <a:r>
              <a:rPr lang="fr-FR" sz="1600" b="0" i="0" baseline="0">
                <a:effectLst/>
              </a:rPr>
              <a:t>est-ce que vous accepteriez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Accept_rep!$B$57</c:f>
              <c:strCache>
                <c:ptCount val="1"/>
                <c:pt idx="0">
                  <c:v>0 - Sûr que non</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Accept_rep!$A$58:$A$67</c:f>
              <c:strCache>
                <c:ptCount val="9"/>
                <c:pt idx="0">
                  <c:v>féminin</c:v>
                </c:pt>
                <c:pt idx="1">
                  <c:v>masculin</c:v>
                </c:pt>
                <c:pt idx="3">
                  <c:v>22 et +</c:v>
                </c:pt>
                <c:pt idx="4">
                  <c:v>20-21</c:v>
                </c:pt>
                <c:pt idx="5">
                  <c:v>18-19</c:v>
                </c:pt>
                <c:pt idx="6">
                  <c:v>15-17</c:v>
                </c:pt>
                <c:pt idx="8">
                  <c:v>Ensemble</c:v>
                </c:pt>
              </c:strCache>
            </c:strRef>
          </c:cat>
          <c:val>
            <c:numRef>
              <c:f>Accept_rep!$B$58:$B$67</c:f>
              <c:numCache>
                <c:formatCode>General</c:formatCode>
                <c:ptCount val="9"/>
                <c:pt idx="0">
                  <c:v>79</c:v>
                </c:pt>
                <c:pt idx="1">
                  <c:v>90</c:v>
                </c:pt>
                <c:pt idx="3">
                  <c:v>27</c:v>
                </c:pt>
                <c:pt idx="4">
                  <c:v>32</c:v>
                </c:pt>
                <c:pt idx="5">
                  <c:v>44</c:v>
                </c:pt>
                <c:pt idx="6">
                  <c:v>70</c:v>
                </c:pt>
                <c:pt idx="8">
                  <c:v>173</c:v>
                </c:pt>
              </c:numCache>
            </c:numRef>
          </c:val>
        </c:ser>
        <c:ser>
          <c:idx val="1"/>
          <c:order val="1"/>
          <c:tx>
            <c:strRef>
              <c:f>Accept_rep!$C$57</c:f>
              <c:strCache>
                <c:ptCount val="1"/>
                <c:pt idx="0">
                  <c:v>1 - Peut-être pas</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Accept_rep!$A$58:$A$67</c:f>
              <c:strCache>
                <c:ptCount val="9"/>
                <c:pt idx="0">
                  <c:v>féminin</c:v>
                </c:pt>
                <c:pt idx="1">
                  <c:v>masculin</c:v>
                </c:pt>
                <c:pt idx="3">
                  <c:v>22 et +</c:v>
                </c:pt>
                <c:pt idx="4">
                  <c:v>20-21</c:v>
                </c:pt>
                <c:pt idx="5">
                  <c:v>18-19</c:v>
                </c:pt>
                <c:pt idx="6">
                  <c:v>15-17</c:v>
                </c:pt>
                <c:pt idx="8">
                  <c:v>Ensemble</c:v>
                </c:pt>
              </c:strCache>
            </c:strRef>
          </c:cat>
          <c:val>
            <c:numRef>
              <c:f>Accept_rep!$C$58:$C$67</c:f>
              <c:numCache>
                <c:formatCode>General</c:formatCode>
                <c:ptCount val="9"/>
                <c:pt idx="0">
                  <c:v>79</c:v>
                </c:pt>
                <c:pt idx="1">
                  <c:v>55</c:v>
                </c:pt>
                <c:pt idx="3">
                  <c:v>26</c:v>
                </c:pt>
                <c:pt idx="4">
                  <c:v>17</c:v>
                </c:pt>
                <c:pt idx="5">
                  <c:v>38</c:v>
                </c:pt>
                <c:pt idx="6">
                  <c:v>56</c:v>
                </c:pt>
                <c:pt idx="8">
                  <c:v>137</c:v>
                </c:pt>
              </c:numCache>
            </c:numRef>
          </c:val>
        </c:ser>
        <c:ser>
          <c:idx val="2"/>
          <c:order val="2"/>
          <c:tx>
            <c:strRef>
              <c:f>Accept_rep!$D$57</c:f>
              <c:strCache>
                <c:ptCount val="1"/>
                <c:pt idx="0">
                  <c:v>2- Je ne sais pas</c:v>
                </c:pt>
              </c:strCache>
            </c:strRef>
          </c:tx>
          <c:spPr>
            <a:no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Accept_rep!$A$58:$A$67</c:f>
              <c:strCache>
                <c:ptCount val="9"/>
                <c:pt idx="0">
                  <c:v>féminin</c:v>
                </c:pt>
                <c:pt idx="1">
                  <c:v>masculin</c:v>
                </c:pt>
                <c:pt idx="3">
                  <c:v>22 et +</c:v>
                </c:pt>
                <c:pt idx="4">
                  <c:v>20-21</c:v>
                </c:pt>
                <c:pt idx="5">
                  <c:v>18-19</c:v>
                </c:pt>
                <c:pt idx="6">
                  <c:v>15-17</c:v>
                </c:pt>
                <c:pt idx="8">
                  <c:v>Ensemble</c:v>
                </c:pt>
              </c:strCache>
            </c:strRef>
          </c:cat>
          <c:val>
            <c:numRef>
              <c:f>Accept_rep!$D$58:$D$67</c:f>
              <c:numCache>
                <c:formatCode>General</c:formatCode>
                <c:ptCount val="9"/>
                <c:pt idx="0">
                  <c:v>216</c:v>
                </c:pt>
                <c:pt idx="1">
                  <c:v>99</c:v>
                </c:pt>
                <c:pt idx="3">
                  <c:v>60</c:v>
                </c:pt>
                <c:pt idx="4">
                  <c:v>46</c:v>
                </c:pt>
                <c:pt idx="5">
                  <c:v>81</c:v>
                </c:pt>
                <c:pt idx="6">
                  <c:v>131</c:v>
                </c:pt>
                <c:pt idx="8">
                  <c:v>318</c:v>
                </c:pt>
              </c:numCache>
            </c:numRef>
          </c:val>
        </c:ser>
        <c:ser>
          <c:idx val="3"/>
          <c:order val="3"/>
          <c:tx>
            <c:strRef>
              <c:f>Accept_rep!$E$57</c:f>
              <c:strCache>
                <c:ptCount val="1"/>
                <c:pt idx="0">
                  <c:v>3 - Peut-être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Accept_rep!$A$58:$A$67</c:f>
              <c:strCache>
                <c:ptCount val="9"/>
                <c:pt idx="0">
                  <c:v>féminin</c:v>
                </c:pt>
                <c:pt idx="1">
                  <c:v>masculin</c:v>
                </c:pt>
                <c:pt idx="3">
                  <c:v>22 et +</c:v>
                </c:pt>
                <c:pt idx="4">
                  <c:v>20-21</c:v>
                </c:pt>
                <c:pt idx="5">
                  <c:v>18-19</c:v>
                </c:pt>
                <c:pt idx="6">
                  <c:v>15-17</c:v>
                </c:pt>
                <c:pt idx="8">
                  <c:v>Ensemble</c:v>
                </c:pt>
              </c:strCache>
            </c:strRef>
          </c:cat>
          <c:val>
            <c:numRef>
              <c:f>Accept_rep!$E$58:$E$67</c:f>
              <c:numCache>
                <c:formatCode>General</c:formatCode>
                <c:ptCount val="9"/>
                <c:pt idx="0">
                  <c:v>212</c:v>
                </c:pt>
                <c:pt idx="1">
                  <c:v>139</c:v>
                </c:pt>
                <c:pt idx="3">
                  <c:v>67</c:v>
                </c:pt>
                <c:pt idx="4">
                  <c:v>56</c:v>
                </c:pt>
                <c:pt idx="5">
                  <c:v>100</c:v>
                </c:pt>
                <c:pt idx="6">
                  <c:v>132</c:v>
                </c:pt>
                <c:pt idx="8">
                  <c:v>355</c:v>
                </c:pt>
              </c:numCache>
            </c:numRef>
          </c:val>
        </c:ser>
        <c:ser>
          <c:idx val="4"/>
          <c:order val="4"/>
          <c:tx>
            <c:strRef>
              <c:f>Accept_rep!$F$57</c:f>
              <c:strCache>
                <c:ptCount val="1"/>
                <c:pt idx="0">
                  <c:v>4 - Sûr que oui</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Accept_rep!$A$58:$A$67</c:f>
              <c:strCache>
                <c:ptCount val="9"/>
                <c:pt idx="0">
                  <c:v>féminin</c:v>
                </c:pt>
                <c:pt idx="1">
                  <c:v>masculin</c:v>
                </c:pt>
                <c:pt idx="3">
                  <c:v>22 et +</c:v>
                </c:pt>
                <c:pt idx="4">
                  <c:v>20-21</c:v>
                </c:pt>
                <c:pt idx="5">
                  <c:v>18-19</c:v>
                </c:pt>
                <c:pt idx="6">
                  <c:v>15-17</c:v>
                </c:pt>
                <c:pt idx="8">
                  <c:v>Ensemble</c:v>
                </c:pt>
              </c:strCache>
            </c:strRef>
          </c:cat>
          <c:val>
            <c:numRef>
              <c:f>Accept_rep!$F$58:$F$67</c:f>
              <c:numCache>
                <c:formatCode>General</c:formatCode>
                <c:ptCount val="9"/>
                <c:pt idx="0">
                  <c:v>79</c:v>
                </c:pt>
                <c:pt idx="1">
                  <c:v>60</c:v>
                </c:pt>
                <c:pt idx="3">
                  <c:v>32</c:v>
                </c:pt>
                <c:pt idx="4">
                  <c:v>21</c:v>
                </c:pt>
                <c:pt idx="5">
                  <c:v>34</c:v>
                </c:pt>
                <c:pt idx="6">
                  <c:v>55</c:v>
                </c:pt>
                <c:pt idx="8">
                  <c:v>142</c:v>
                </c:pt>
              </c:numCache>
            </c:numRef>
          </c:val>
        </c:ser>
        <c:dLbls>
          <c:showLegendKey val="0"/>
          <c:showVal val="0"/>
          <c:showCatName val="0"/>
          <c:showSerName val="0"/>
          <c:showPercent val="0"/>
          <c:showBubbleSize val="0"/>
        </c:dLbls>
        <c:gapWidth val="150"/>
        <c:overlap val="100"/>
        <c:axId val="185511376"/>
        <c:axId val="185507064"/>
        <c:extLst>
          <c:ext xmlns:c15="http://schemas.microsoft.com/office/drawing/2012/chart" uri="{02D57815-91ED-43cb-92C2-25804820EDAC}">
            <c15:filteredBarSeries>
              <c15:ser>
                <c:idx val="5"/>
                <c:order val="5"/>
                <c:tx>
                  <c:strRef>
                    <c:extLst>
                      <c:ext uri="{02D57815-91ED-43cb-92C2-25804820EDAC}">
                        <c15:formulaRef>
                          <c15:sqref>Accept_rep!$G$57</c15:sqref>
                        </c15:formulaRef>
                      </c:ext>
                    </c:extLst>
                    <c:strCache>
                      <c:ptCount val="1"/>
                      <c:pt idx="0">
                        <c:v>Total général</c:v>
                      </c:pt>
                    </c:strCache>
                  </c:strRef>
                </c:tx>
                <c:spPr>
                  <a:solidFill>
                    <a:schemeClr val="accent5">
                      <a:tint val="50000"/>
                    </a:schemeClr>
                  </a:solidFill>
                  <a:ln>
                    <a:noFill/>
                  </a:ln>
                  <a:effectLst/>
                </c:spPr>
                <c:invertIfNegative val="0"/>
                <c:cat>
                  <c:strRef>
                    <c:extLst>
                      <c:ext uri="{02D57815-91ED-43cb-92C2-25804820EDAC}">
                        <c15:formulaRef>
                          <c15:sqref>Accept_rep!$A$58:$A$67</c15:sqref>
                        </c15:formulaRef>
                      </c:ext>
                    </c:extLst>
                    <c:strCache>
                      <c:ptCount val="9"/>
                      <c:pt idx="0">
                        <c:v>féminin</c:v>
                      </c:pt>
                      <c:pt idx="1">
                        <c:v>masculin</c:v>
                      </c:pt>
                      <c:pt idx="3">
                        <c:v>22 et +</c:v>
                      </c:pt>
                      <c:pt idx="4">
                        <c:v>20-21</c:v>
                      </c:pt>
                      <c:pt idx="5">
                        <c:v>18-19</c:v>
                      </c:pt>
                      <c:pt idx="6">
                        <c:v>15-17</c:v>
                      </c:pt>
                      <c:pt idx="8">
                        <c:v>Ensemble</c:v>
                      </c:pt>
                    </c:strCache>
                  </c:strRef>
                </c:cat>
                <c:val>
                  <c:numRef>
                    <c:extLst>
                      <c:ext uri="{02D57815-91ED-43cb-92C2-25804820EDAC}">
                        <c15:formulaRef>
                          <c15:sqref>Accept_rep!$G$58:$G$67</c15:sqref>
                        </c15:formulaRef>
                      </c:ext>
                    </c:extLst>
                    <c:numCache>
                      <c:formatCode>General</c:formatCode>
                      <c:ptCount val="9"/>
                      <c:pt idx="0">
                        <c:v>665</c:v>
                      </c:pt>
                      <c:pt idx="1">
                        <c:v>443</c:v>
                      </c:pt>
                      <c:pt idx="3">
                        <c:v>212</c:v>
                      </c:pt>
                      <c:pt idx="4">
                        <c:v>172</c:v>
                      </c:pt>
                      <c:pt idx="5">
                        <c:v>297</c:v>
                      </c:pt>
                      <c:pt idx="6">
                        <c:v>444</c:v>
                      </c:pt>
                      <c:pt idx="8">
                        <c:v>1125</c:v>
                      </c:pt>
                    </c:numCache>
                  </c:numRef>
                </c:val>
              </c15:ser>
            </c15:filteredBarSeries>
          </c:ext>
        </c:extLst>
      </c:barChart>
      <c:catAx>
        <c:axId val="185511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7064"/>
        <c:crosses val="autoZero"/>
        <c:auto val="1"/>
        <c:lblAlgn val="ctr"/>
        <c:lblOffset val="100"/>
        <c:noMultiLvlLbl val="0"/>
      </c:catAx>
      <c:valAx>
        <c:axId val="1855070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11376"/>
        <c:crosses val="autoZero"/>
        <c:crossBetween val="between"/>
      </c:valAx>
      <c:spPr>
        <a:noFill/>
        <a:ln>
          <a:noFill/>
        </a:ln>
        <a:effectLst/>
      </c:spPr>
    </c:plotArea>
    <c:legend>
      <c:legendPos val="b"/>
      <c:layout>
        <c:manualLayout>
          <c:xMode val="edge"/>
          <c:yMode val="edge"/>
          <c:x val="7.8887254901960774E-3"/>
          <c:y val="0.90122478632478631"/>
          <c:w val="0.97592189542483676"/>
          <c:h val="8.24931623931623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800" b="0" i="0" baseline="0">
                <a:effectLst/>
              </a:rPr>
              <a:t>Si dans l'avenir on vous désignait </a:t>
            </a:r>
            <a:br>
              <a:rPr lang="fr-FR" sz="1800" b="0" i="0" baseline="0">
                <a:effectLst/>
              </a:rPr>
            </a:br>
            <a:r>
              <a:rPr lang="fr-FR" sz="1800" b="0" i="0" baseline="0">
                <a:effectLst/>
              </a:rPr>
              <a:t>pour représenter les jeunes de votre territoire, </a:t>
            </a:r>
            <a:br>
              <a:rPr lang="fr-FR" sz="1800" b="0" i="0" baseline="0">
                <a:effectLst/>
              </a:rPr>
            </a:br>
            <a:r>
              <a:rPr lang="fr-FR" sz="1800" b="0" i="0" baseline="0">
                <a:effectLst/>
              </a:rPr>
              <a:t>est-ce que vous accepteriez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Accept_rep!$B$184</c:f>
              <c:strCache>
                <c:ptCount val="1"/>
                <c:pt idx="0">
                  <c:v>0 - Sûr que non</c:v>
                </c:pt>
              </c:strCache>
            </c:strRef>
          </c:tx>
          <c:spPr>
            <a:solidFill>
              <a:schemeClr val="accent5">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Accept_rep!$A$185:$A$197</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Accept_rep!$B$185:$B$197</c:f>
              <c:numCache>
                <c:formatCode>General</c:formatCode>
                <c:ptCount val="12"/>
                <c:pt idx="0">
                  <c:v>25</c:v>
                </c:pt>
                <c:pt idx="1">
                  <c:v>86</c:v>
                </c:pt>
                <c:pt idx="2">
                  <c:v>36</c:v>
                </c:pt>
                <c:pt idx="4">
                  <c:v>33</c:v>
                </c:pt>
                <c:pt idx="5">
                  <c:v>38</c:v>
                </c:pt>
                <c:pt idx="6">
                  <c:v>46</c:v>
                </c:pt>
                <c:pt idx="8">
                  <c:v>107</c:v>
                </c:pt>
                <c:pt idx="9">
                  <c:v>66</c:v>
                </c:pt>
                <c:pt idx="11">
                  <c:v>117</c:v>
                </c:pt>
              </c:numCache>
            </c:numRef>
          </c:val>
        </c:ser>
        <c:ser>
          <c:idx val="1"/>
          <c:order val="1"/>
          <c:tx>
            <c:strRef>
              <c:f>Accept_rep!$C$184</c:f>
              <c:strCache>
                <c:ptCount val="1"/>
                <c:pt idx="0">
                  <c:v>1 - Peut-être pas</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Accept_rep!$A$185:$A$197</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Accept_rep!$C$185:$C$197</c:f>
              <c:numCache>
                <c:formatCode>General</c:formatCode>
                <c:ptCount val="12"/>
                <c:pt idx="0">
                  <c:v>21</c:v>
                </c:pt>
                <c:pt idx="1">
                  <c:v>72</c:v>
                </c:pt>
                <c:pt idx="2">
                  <c:v>34</c:v>
                </c:pt>
                <c:pt idx="4">
                  <c:v>18</c:v>
                </c:pt>
                <c:pt idx="5">
                  <c:v>36</c:v>
                </c:pt>
                <c:pt idx="6">
                  <c:v>48</c:v>
                </c:pt>
                <c:pt idx="8">
                  <c:v>72</c:v>
                </c:pt>
                <c:pt idx="9">
                  <c:v>65</c:v>
                </c:pt>
                <c:pt idx="11">
                  <c:v>102</c:v>
                </c:pt>
              </c:numCache>
            </c:numRef>
          </c:val>
        </c:ser>
        <c:ser>
          <c:idx val="2"/>
          <c:order val="2"/>
          <c:tx>
            <c:strRef>
              <c:f>Accept_rep!$D$184</c:f>
              <c:strCache>
                <c:ptCount val="1"/>
                <c:pt idx="0">
                  <c:v>2- Je ne sais pas</c:v>
                </c:pt>
              </c:strCache>
            </c:strRef>
          </c:tx>
          <c:spPr>
            <a:solidFill>
              <a:schemeClr val="bg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Accept_rep!$A$185:$A$197</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Accept_rep!$D$185:$D$197</c:f>
              <c:numCache>
                <c:formatCode>General</c:formatCode>
                <c:ptCount val="12"/>
                <c:pt idx="0">
                  <c:v>50</c:v>
                </c:pt>
                <c:pt idx="1">
                  <c:v>167</c:v>
                </c:pt>
                <c:pt idx="2">
                  <c:v>75</c:v>
                </c:pt>
                <c:pt idx="4">
                  <c:v>45</c:v>
                </c:pt>
                <c:pt idx="5">
                  <c:v>84</c:v>
                </c:pt>
                <c:pt idx="6">
                  <c:v>96</c:v>
                </c:pt>
                <c:pt idx="8">
                  <c:v>172</c:v>
                </c:pt>
                <c:pt idx="9">
                  <c:v>146</c:v>
                </c:pt>
                <c:pt idx="11">
                  <c:v>225</c:v>
                </c:pt>
              </c:numCache>
            </c:numRef>
          </c:val>
        </c:ser>
        <c:ser>
          <c:idx val="3"/>
          <c:order val="3"/>
          <c:tx>
            <c:strRef>
              <c:f>Accept_rep!$E$184</c:f>
              <c:strCache>
                <c:ptCount val="1"/>
                <c:pt idx="0">
                  <c:v>3 - Peut-être oui</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Accept_rep!$A$185:$A$197</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Accept_rep!$E$185:$E$197</c:f>
              <c:numCache>
                <c:formatCode>General</c:formatCode>
                <c:ptCount val="12"/>
                <c:pt idx="0">
                  <c:v>63</c:v>
                </c:pt>
                <c:pt idx="1">
                  <c:v>144</c:v>
                </c:pt>
                <c:pt idx="2">
                  <c:v>110</c:v>
                </c:pt>
                <c:pt idx="4">
                  <c:v>61</c:v>
                </c:pt>
                <c:pt idx="5">
                  <c:v>85</c:v>
                </c:pt>
                <c:pt idx="6">
                  <c:v>113</c:v>
                </c:pt>
                <c:pt idx="8">
                  <c:v>157</c:v>
                </c:pt>
                <c:pt idx="9">
                  <c:v>198</c:v>
                </c:pt>
                <c:pt idx="11">
                  <c:v>259</c:v>
                </c:pt>
              </c:numCache>
            </c:numRef>
          </c:val>
        </c:ser>
        <c:ser>
          <c:idx val="4"/>
          <c:order val="4"/>
          <c:tx>
            <c:strRef>
              <c:f>Accept_rep!$F$184</c:f>
              <c:strCache>
                <c:ptCount val="1"/>
                <c:pt idx="0">
                  <c:v>4 - Sûr que oui</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Accept_rep!$A$185:$A$197</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Accept_rep!$F$185:$F$197</c:f>
              <c:numCache>
                <c:formatCode>General</c:formatCode>
                <c:ptCount val="12"/>
                <c:pt idx="0">
                  <c:v>29</c:v>
                </c:pt>
                <c:pt idx="1">
                  <c:v>61</c:v>
                </c:pt>
                <c:pt idx="2">
                  <c:v>43</c:v>
                </c:pt>
                <c:pt idx="4">
                  <c:v>25</c:v>
                </c:pt>
                <c:pt idx="5">
                  <c:v>29</c:v>
                </c:pt>
                <c:pt idx="6">
                  <c:v>41</c:v>
                </c:pt>
                <c:pt idx="8">
                  <c:v>47</c:v>
                </c:pt>
                <c:pt idx="9">
                  <c:v>95</c:v>
                </c:pt>
                <c:pt idx="11">
                  <c:v>95</c:v>
                </c:pt>
              </c:numCache>
            </c:numRef>
          </c:val>
        </c:ser>
        <c:dLbls>
          <c:showLegendKey val="0"/>
          <c:showVal val="0"/>
          <c:showCatName val="0"/>
          <c:showSerName val="0"/>
          <c:showPercent val="0"/>
          <c:showBubbleSize val="0"/>
        </c:dLbls>
        <c:gapWidth val="150"/>
        <c:overlap val="100"/>
        <c:axId val="185504320"/>
        <c:axId val="185508632"/>
      </c:barChart>
      <c:catAx>
        <c:axId val="185504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8632"/>
        <c:crosses val="autoZero"/>
        <c:auto val="1"/>
        <c:lblAlgn val="ctr"/>
        <c:lblOffset val="100"/>
        <c:noMultiLvlLbl val="0"/>
      </c:catAx>
      <c:valAx>
        <c:axId val="18550863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4320"/>
        <c:crosses val="autoZero"/>
        <c:crossBetween val="between"/>
      </c:valAx>
      <c:spPr>
        <a:noFill/>
        <a:ln>
          <a:noFill/>
        </a:ln>
        <a:effectLst/>
      </c:spPr>
    </c:plotArea>
    <c:legend>
      <c:legendPos val="b"/>
      <c:layout>
        <c:manualLayout>
          <c:xMode val="edge"/>
          <c:yMode val="edge"/>
          <c:x val="1.6631944444444444E-3"/>
          <c:y val="0.91750686807889448"/>
          <c:w val="0.9983367647058824"/>
          <c:h val="8.24931623931623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pensez qu'il est important de voter </a:t>
            </a:r>
            <a:br>
              <a:rPr lang="fr-FR" sz="1600" b="0" i="0" baseline="0">
                <a:effectLst/>
              </a:rPr>
            </a:br>
            <a:r>
              <a:rPr lang="fr-FR" sz="1600" b="0" i="0" baseline="0">
                <a:effectLst/>
              </a:rPr>
              <a:t>à toutes les élections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Important_Voter!$B$61</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Important_Voter!$A$62:$A$72</c:f>
              <c:strCache>
                <c:ptCount val="9"/>
                <c:pt idx="0">
                  <c:v>féminin</c:v>
                </c:pt>
                <c:pt idx="1">
                  <c:v>masculin</c:v>
                </c:pt>
                <c:pt idx="3">
                  <c:v>15-17</c:v>
                </c:pt>
                <c:pt idx="4">
                  <c:v>18-19</c:v>
                </c:pt>
                <c:pt idx="5">
                  <c:v>20-21</c:v>
                </c:pt>
                <c:pt idx="6">
                  <c:v>22 et +</c:v>
                </c:pt>
                <c:pt idx="8">
                  <c:v>Ensemble</c:v>
                </c:pt>
              </c:strCache>
            </c:strRef>
          </c:cat>
          <c:val>
            <c:numRef>
              <c:f>Important_Voter!$B$62:$B$72</c:f>
              <c:numCache>
                <c:formatCode>General</c:formatCode>
                <c:ptCount val="10"/>
                <c:pt idx="0">
                  <c:v>85</c:v>
                </c:pt>
                <c:pt idx="1">
                  <c:v>79</c:v>
                </c:pt>
                <c:pt idx="3">
                  <c:v>46</c:v>
                </c:pt>
                <c:pt idx="4">
                  <c:v>35</c:v>
                </c:pt>
                <c:pt idx="5">
                  <c:v>29</c:v>
                </c:pt>
                <c:pt idx="6">
                  <c:v>56</c:v>
                </c:pt>
                <c:pt idx="8">
                  <c:v>166</c:v>
                </c:pt>
              </c:numCache>
            </c:numRef>
          </c:val>
        </c:ser>
        <c:ser>
          <c:idx val="1"/>
          <c:order val="1"/>
          <c:tx>
            <c:strRef>
              <c:f>Important_Voter!$C$61</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Important_Voter!$A$62:$A$72</c:f>
              <c:strCache>
                <c:ptCount val="9"/>
                <c:pt idx="0">
                  <c:v>féminin</c:v>
                </c:pt>
                <c:pt idx="1">
                  <c:v>masculin</c:v>
                </c:pt>
                <c:pt idx="3">
                  <c:v>15-17</c:v>
                </c:pt>
                <c:pt idx="4">
                  <c:v>18-19</c:v>
                </c:pt>
                <c:pt idx="5">
                  <c:v>20-21</c:v>
                </c:pt>
                <c:pt idx="6">
                  <c:v>22 et +</c:v>
                </c:pt>
                <c:pt idx="8">
                  <c:v>Ensemble</c:v>
                </c:pt>
              </c:strCache>
            </c:strRef>
          </c:cat>
          <c:val>
            <c:numRef>
              <c:f>Important_Voter!$C$62:$C$72</c:f>
              <c:numCache>
                <c:formatCode>General</c:formatCode>
                <c:ptCount val="10"/>
                <c:pt idx="0">
                  <c:v>102</c:v>
                </c:pt>
                <c:pt idx="1">
                  <c:v>72</c:v>
                </c:pt>
                <c:pt idx="3">
                  <c:v>57</c:v>
                </c:pt>
                <c:pt idx="4">
                  <c:v>49</c:v>
                </c:pt>
                <c:pt idx="5">
                  <c:v>26</c:v>
                </c:pt>
                <c:pt idx="6">
                  <c:v>46</c:v>
                </c:pt>
                <c:pt idx="8">
                  <c:v>178</c:v>
                </c:pt>
              </c:numCache>
            </c:numRef>
          </c:val>
        </c:ser>
        <c:ser>
          <c:idx val="2"/>
          <c:order val="2"/>
          <c:tx>
            <c:strRef>
              <c:f>Important_Voter!$D$61</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Important_Voter!$A$62:$A$72</c:f>
              <c:strCache>
                <c:ptCount val="9"/>
                <c:pt idx="0">
                  <c:v>féminin</c:v>
                </c:pt>
                <c:pt idx="1">
                  <c:v>masculin</c:v>
                </c:pt>
                <c:pt idx="3">
                  <c:v>15-17</c:v>
                </c:pt>
                <c:pt idx="4">
                  <c:v>18-19</c:v>
                </c:pt>
                <c:pt idx="5">
                  <c:v>20-21</c:v>
                </c:pt>
                <c:pt idx="6">
                  <c:v>22 et +</c:v>
                </c:pt>
                <c:pt idx="8">
                  <c:v>Ensemble</c:v>
                </c:pt>
              </c:strCache>
            </c:strRef>
          </c:cat>
          <c:val>
            <c:numRef>
              <c:f>Important_Voter!$D$62:$D$72</c:f>
              <c:numCache>
                <c:formatCode>General</c:formatCode>
                <c:ptCount val="10"/>
                <c:pt idx="0">
                  <c:v>190</c:v>
                </c:pt>
                <c:pt idx="1">
                  <c:v>102</c:v>
                </c:pt>
                <c:pt idx="3">
                  <c:v>124</c:v>
                </c:pt>
                <c:pt idx="4">
                  <c:v>80</c:v>
                </c:pt>
                <c:pt idx="5">
                  <c:v>42</c:v>
                </c:pt>
                <c:pt idx="6">
                  <c:v>49</c:v>
                </c:pt>
                <c:pt idx="8">
                  <c:v>295</c:v>
                </c:pt>
              </c:numCache>
            </c:numRef>
          </c:val>
        </c:ser>
        <c:ser>
          <c:idx val="3"/>
          <c:order val="3"/>
          <c:tx>
            <c:strRef>
              <c:f>Important_Voter!$E$61</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Important_Voter!$A$62:$A$72</c:f>
              <c:strCache>
                <c:ptCount val="9"/>
                <c:pt idx="0">
                  <c:v>féminin</c:v>
                </c:pt>
                <c:pt idx="1">
                  <c:v>masculin</c:v>
                </c:pt>
                <c:pt idx="3">
                  <c:v>15-17</c:v>
                </c:pt>
                <c:pt idx="4">
                  <c:v>18-19</c:v>
                </c:pt>
                <c:pt idx="5">
                  <c:v>20-21</c:v>
                </c:pt>
                <c:pt idx="6">
                  <c:v>22 et +</c:v>
                </c:pt>
                <c:pt idx="8">
                  <c:v>Ensemble</c:v>
                </c:pt>
              </c:strCache>
            </c:strRef>
          </c:cat>
          <c:val>
            <c:numRef>
              <c:f>Important_Voter!$E$62:$E$72</c:f>
              <c:numCache>
                <c:formatCode>General</c:formatCode>
                <c:ptCount val="10"/>
                <c:pt idx="0">
                  <c:v>288</c:v>
                </c:pt>
                <c:pt idx="1">
                  <c:v>190</c:v>
                </c:pt>
                <c:pt idx="3">
                  <c:v>217</c:v>
                </c:pt>
                <c:pt idx="4">
                  <c:v>133</c:v>
                </c:pt>
                <c:pt idx="5">
                  <c:v>75</c:v>
                </c:pt>
                <c:pt idx="6">
                  <c:v>61</c:v>
                </c:pt>
                <c:pt idx="8">
                  <c:v>486</c:v>
                </c:pt>
              </c:numCache>
            </c:numRef>
          </c:val>
        </c:ser>
        <c:dLbls>
          <c:showLegendKey val="0"/>
          <c:showVal val="0"/>
          <c:showCatName val="0"/>
          <c:showSerName val="0"/>
          <c:showPercent val="0"/>
          <c:showBubbleSize val="0"/>
        </c:dLbls>
        <c:gapWidth val="150"/>
        <c:overlap val="100"/>
        <c:axId val="185509024"/>
        <c:axId val="185507456"/>
      </c:barChart>
      <c:catAx>
        <c:axId val="185509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7456"/>
        <c:crosses val="autoZero"/>
        <c:auto val="1"/>
        <c:lblAlgn val="ctr"/>
        <c:lblOffset val="100"/>
        <c:noMultiLvlLbl val="0"/>
      </c:catAx>
      <c:valAx>
        <c:axId val="1855074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Vous pensez qu'il est important de voter </a:t>
            </a:r>
            <a:br>
              <a:rPr lang="fr-FR" sz="1600" b="0" i="0" baseline="0">
                <a:effectLst/>
              </a:rPr>
            </a:br>
            <a:r>
              <a:rPr lang="fr-FR" sz="1600" b="0" i="0" baseline="0">
                <a:effectLst/>
              </a:rPr>
              <a:t>à toutes les élections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Important_Voter!$B$178</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Important_Voter!$A$179:$A$191</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Important_Voter!$B$179:$B$191</c:f>
              <c:numCache>
                <c:formatCode>General</c:formatCode>
                <c:ptCount val="12"/>
                <c:pt idx="0">
                  <c:v>39</c:v>
                </c:pt>
                <c:pt idx="1">
                  <c:v>63</c:v>
                </c:pt>
                <c:pt idx="2">
                  <c:v>45</c:v>
                </c:pt>
                <c:pt idx="4">
                  <c:v>31</c:v>
                </c:pt>
                <c:pt idx="5">
                  <c:v>34</c:v>
                </c:pt>
                <c:pt idx="6">
                  <c:v>32</c:v>
                </c:pt>
                <c:pt idx="8">
                  <c:v>95</c:v>
                </c:pt>
                <c:pt idx="9">
                  <c:v>71</c:v>
                </c:pt>
                <c:pt idx="11">
                  <c:v>97</c:v>
                </c:pt>
              </c:numCache>
            </c:numRef>
          </c:val>
        </c:ser>
        <c:ser>
          <c:idx val="1"/>
          <c:order val="1"/>
          <c:tx>
            <c:strRef>
              <c:f>Important_Voter!$C$178</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Important_Voter!$A$179:$A$191</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Important_Voter!$C$179:$C$191</c:f>
              <c:numCache>
                <c:formatCode>General</c:formatCode>
                <c:ptCount val="12"/>
                <c:pt idx="0">
                  <c:v>26</c:v>
                </c:pt>
                <c:pt idx="1">
                  <c:v>89</c:v>
                </c:pt>
                <c:pt idx="2">
                  <c:v>41</c:v>
                </c:pt>
                <c:pt idx="4">
                  <c:v>34</c:v>
                </c:pt>
                <c:pt idx="5">
                  <c:v>40</c:v>
                </c:pt>
                <c:pt idx="6">
                  <c:v>46</c:v>
                </c:pt>
                <c:pt idx="8">
                  <c:v>99</c:v>
                </c:pt>
                <c:pt idx="9">
                  <c:v>79</c:v>
                </c:pt>
                <c:pt idx="11">
                  <c:v>120</c:v>
                </c:pt>
              </c:numCache>
            </c:numRef>
          </c:val>
        </c:ser>
        <c:ser>
          <c:idx val="2"/>
          <c:order val="2"/>
          <c:tx>
            <c:strRef>
              <c:f>Important_Voter!$D$178</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Important_Voter!$A$179:$A$191</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Important_Voter!$D$179:$D$191</c:f>
              <c:numCache>
                <c:formatCode>General</c:formatCode>
                <c:ptCount val="12"/>
                <c:pt idx="0">
                  <c:v>34</c:v>
                </c:pt>
                <c:pt idx="1">
                  <c:v>151</c:v>
                </c:pt>
                <c:pt idx="2">
                  <c:v>79</c:v>
                </c:pt>
                <c:pt idx="4">
                  <c:v>42</c:v>
                </c:pt>
                <c:pt idx="5">
                  <c:v>75</c:v>
                </c:pt>
                <c:pt idx="6">
                  <c:v>91</c:v>
                </c:pt>
                <c:pt idx="8">
                  <c:v>153</c:v>
                </c:pt>
                <c:pt idx="9">
                  <c:v>142</c:v>
                </c:pt>
                <c:pt idx="11">
                  <c:v>208</c:v>
                </c:pt>
              </c:numCache>
            </c:numRef>
          </c:val>
        </c:ser>
        <c:ser>
          <c:idx val="3"/>
          <c:order val="3"/>
          <c:tx>
            <c:strRef>
              <c:f>Important_Voter!$E$178</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Important_Voter!$A$179:$A$191</c:f>
              <c:strCache>
                <c:ptCount val="12"/>
                <c:pt idx="0">
                  <c:v>4 &amp; 5 (à l'aise)</c:v>
                </c:pt>
                <c:pt idx="1">
                  <c:v>ni à l'aise, 
ni en difficulté</c:v>
                </c:pt>
                <c:pt idx="2">
                  <c:v>1 &amp; 2 (en diff)</c:v>
                </c:pt>
                <c:pt idx="4">
                  <c:v>NivDipl
Faible</c:v>
                </c:pt>
                <c:pt idx="5">
                  <c:v>Moyen</c:v>
                </c:pt>
                <c:pt idx="6">
                  <c:v>Niveau
Diplôme
élevé</c:v>
                </c:pt>
                <c:pt idx="8">
                  <c:v>Jamais</c:v>
                </c:pt>
                <c:pt idx="9">
                  <c:v>Bénévole</c:v>
                </c:pt>
                <c:pt idx="11">
                  <c:v>Ensemble</c:v>
                </c:pt>
              </c:strCache>
            </c:strRef>
          </c:cat>
          <c:val>
            <c:numRef>
              <c:f>Important_Voter!$E$179:$E$191</c:f>
              <c:numCache>
                <c:formatCode>General</c:formatCode>
                <c:ptCount val="12"/>
                <c:pt idx="0">
                  <c:v>89</c:v>
                </c:pt>
                <c:pt idx="1">
                  <c:v>227</c:v>
                </c:pt>
                <c:pt idx="2">
                  <c:v>133</c:v>
                </c:pt>
                <c:pt idx="4">
                  <c:v>75</c:v>
                </c:pt>
                <c:pt idx="5">
                  <c:v>123</c:v>
                </c:pt>
                <c:pt idx="6">
                  <c:v>175</c:v>
                </c:pt>
                <c:pt idx="8">
                  <c:v>208</c:v>
                </c:pt>
                <c:pt idx="9">
                  <c:v>278</c:v>
                </c:pt>
                <c:pt idx="11">
                  <c:v>373</c:v>
                </c:pt>
              </c:numCache>
            </c:numRef>
          </c:val>
        </c:ser>
        <c:dLbls>
          <c:showLegendKey val="0"/>
          <c:showVal val="0"/>
          <c:showCatName val="0"/>
          <c:showSerName val="0"/>
          <c:showPercent val="0"/>
          <c:showBubbleSize val="0"/>
        </c:dLbls>
        <c:gapWidth val="150"/>
        <c:overlap val="100"/>
        <c:axId val="185510200"/>
        <c:axId val="185510592"/>
      </c:barChart>
      <c:catAx>
        <c:axId val="185510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10592"/>
        <c:crosses val="autoZero"/>
        <c:auto val="1"/>
        <c:lblAlgn val="ctr"/>
        <c:lblOffset val="100"/>
        <c:noMultiLvlLbl val="0"/>
      </c:catAx>
      <c:valAx>
        <c:axId val="1855105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b="0" i="0" baseline="0">
                <a:effectLst/>
              </a:rPr>
              <a:t>Êtes-vous (ou avez-vous déjà été) bénévole pour une association ? </a:t>
            </a:r>
            <a:endParaRPr lang="fr-FR"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Expe_Benv!$B$133</c:f>
              <c:strCache>
                <c:ptCount val="1"/>
                <c:pt idx="0">
                  <c:v>0 - Jamais</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Expe_Benv!$A$134:$A$140</c:f>
              <c:strCache>
                <c:ptCount val="6"/>
                <c:pt idx="0">
                  <c:v>0_fois</c:v>
                </c:pt>
                <c:pt idx="1">
                  <c:v>1_fois</c:v>
                </c:pt>
                <c:pt idx="2">
                  <c:v>2ou3_fois</c:v>
                </c:pt>
                <c:pt idx="3">
                  <c:v>4_foisetplus</c:v>
                </c:pt>
                <c:pt idx="5">
                  <c:v>Ensemble</c:v>
                </c:pt>
              </c:strCache>
            </c:strRef>
          </c:cat>
          <c:val>
            <c:numRef>
              <c:f>Expe_Benv!$B$134:$B$140</c:f>
              <c:numCache>
                <c:formatCode>General</c:formatCode>
                <c:ptCount val="6"/>
                <c:pt idx="0">
                  <c:v>309</c:v>
                </c:pt>
                <c:pt idx="1">
                  <c:v>123</c:v>
                </c:pt>
                <c:pt idx="2">
                  <c:v>80</c:v>
                </c:pt>
                <c:pt idx="3">
                  <c:v>43</c:v>
                </c:pt>
                <c:pt idx="5">
                  <c:v>555</c:v>
                </c:pt>
              </c:numCache>
            </c:numRef>
          </c:val>
        </c:ser>
        <c:ser>
          <c:idx val="1"/>
          <c:order val="1"/>
          <c:tx>
            <c:strRef>
              <c:f>Expe_Benv!$C$133</c:f>
              <c:strCache>
                <c:ptCount val="1"/>
                <c:pt idx="0">
                  <c:v>1 - Rarement</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Expe_Benv!$A$134:$A$140</c:f>
              <c:strCache>
                <c:ptCount val="6"/>
                <c:pt idx="0">
                  <c:v>0_fois</c:v>
                </c:pt>
                <c:pt idx="1">
                  <c:v>1_fois</c:v>
                </c:pt>
                <c:pt idx="2">
                  <c:v>2ou3_fois</c:v>
                </c:pt>
                <c:pt idx="3">
                  <c:v>4_foisetplus</c:v>
                </c:pt>
                <c:pt idx="5">
                  <c:v>Ensemble</c:v>
                </c:pt>
              </c:strCache>
            </c:strRef>
          </c:cat>
          <c:val>
            <c:numRef>
              <c:f>Expe_Benv!$C$134:$C$140</c:f>
              <c:numCache>
                <c:formatCode>General</c:formatCode>
                <c:ptCount val="6"/>
                <c:pt idx="0">
                  <c:v>104</c:v>
                </c:pt>
                <c:pt idx="1">
                  <c:v>43</c:v>
                </c:pt>
                <c:pt idx="2">
                  <c:v>43</c:v>
                </c:pt>
                <c:pt idx="3">
                  <c:v>23</c:v>
                </c:pt>
                <c:pt idx="5">
                  <c:v>213</c:v>
                </c:pt>
              </c:numCache>
            </c:numRef>
          </c:val>
        </c:ser>
        <c:ser>
          <c:idx val="2"/>
          <c:order val="2"/>
          <c:tx>
            <c:strRef>
              <c:f>Expe_Benv!$D$133</c:f>
              <c:strCache>
                <c:ptCount val="1"/>
                <c:pt idx="0">
                  <c:v>2 - De temps en temps</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Expe_Benv!$A$134:$A$140</c:f>
              <c:strCache>
                <c:ptCount val="6"/>
                <c:pt idx="0">
                  <c:v>0_fois</c:v>
                </c:pt>
                <c:pt idx="1">
                  <c:v>1_fois</c:v>
                </c:pt>
                <c:pt idx="2">
                  <c:v>2ou3_fois</c:v>
                </c:pt>
                <c:pt idx="3">
                  <c:v>4_foisetplus</c:v>
                </c:pt>
                <c:pt idx="5">
                  <c:v>Ensemble</c:v>
                </c:pt>
              </c:strCache>
            </c:strRef>
          </c:cat>
          <c:val>
            <c:numRef>
              <c:f>Expe_Benv!$D$134:$D$140</c:f>
              <c:numCache>
                <c:formatCode>General</c:formatCode>
                <c:ptCount val="6"/>
                <c:pt idx="0">
                  <c:v>61</c:v>
                </c:pt>
                <c:pt idx="1">
                  <c:v>51</c:v>
                </c:pt>
                <c:pt idx="2">
                  <c:v>46</c:v>
                </c:pt>
                <c:pt idx="3">
                  <c:v>23</c:v>
                </c:pt>
                <c:pt idx="5">
                  <c:v>181</c:v>
                </c:pt>
              </c:numCache>
            </c:numRef>
          </c:val>
        </c:ser>
        <c:ser>
          <c:idx val="3"/>
          <c:order val="3"/>
          <c:tx>
            <c:strRef>
              <c:f>Expe_Benv!$E$133</c:f>
              <c:strCache>
                <c:ptCount val="1"/>
                <c:pt idx="0">
                  <c:v>3 - Souvent</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Expe_Benv!$A$134:$A$140</c:f>
              <c:strCache>
                <c:ptCount val="6"/>
                <c:pt idx="0">
                  <c:v>0_fois</c:v>
                </c:pt>
                <c:pt idx="1">
                  <c:v>1_fois</c:v>
                </c:pt>
                <c:pt idx="2">
                  <c:v>2ou3_fois</c:v>
                </c:pt>
                <c:pt idx="3">
                  <c:v>4_foisetplus</c:v>
                </c:pt>
                <c:pt idx="5">
                  <c:v>Ensemble</c:v>
                </c:pt>
              </c:strCache>
            </c:strRef>
          </c:cat>
          <c:val>
            <c:numRef>
              <c:f>Expe_Benv!$E$134:$E$140</c:f>
              <c:numCache>
                <c:formatCode>General</c:formatCode>
                <c:ptCount val="6"/>
                <c:pt idx="0">
                  <c:v>60</c:v>
                </c:pt>
                <c:pt idx="1">
                  <c:v>35</c:v>
                </c:pt>
                <c:pt idx="2">
                  <c:v>41</c:v>
                </c:pt>
                <c:pt idx="3">
                  <c:v>40</c:v>
                </c:pt>
                <c:pt idx="5">
                  <c:v>176</c:v>
                </c:pt>
              </c:numCache>
            </c:numRef>
          </c:val>
        </c:ser>
        <c:dLbls>
          <c:showLegendKey val="0"/>
          <c:showVal val="0"/>
          <c:showCatName val="0"/>
          <c:showSerName val="0"/>
          <c:showPercent val="0"/>
          <c:showBubbleSize val="0"/>
        </c:dLbls>
        <c:gapWidth val="150"/>
        <c:overlap val="100"/>
        <c:axId val="185506280"/>
        <c:axId val="185503928"/>
        <c:extLst/>
      </c:barChart>
      <c:catAx>
        <c:axId val="185506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3928"/>
        <c:crosses val="autoZero"/>
        <c:auto val="1"/>
        <c:lblAlgn val="ctr"/>
        <c:lblOffset val="100"/>
        <c:noMultiLvlLbl val="0"/>
      </c:catAx>
      <c:valAx>
        <c:axId val="18550392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a:t> Est-ce que vous pensez que dans le futur, vous arriverez facilement à trouver un emploi qui vous conviendra ?</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Facilité_W_Futur!$B$155</c:f>
              <c:strCache>
                <c:ptCount val="1"/>
                <c:pt idx="0">
                  <c:v>0 - Difficilement</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Facilité_W_Futur!$A$156:$A$160</c:f>
              <c:strCache>
                <c:ptCount val="4"/>
                <c:pt idx="0">
                  <c:v>Jamais</c:v>
                </c:pt>
                <c:pt idx="1">
                  <c:v>Bénévole</c:v>
                </c:pt>
                <c:pt idx="3">
                  <c:v>Ensemble</c:v>
                </c:pt>
              </c:strCache>
            </c:strRef>
          </c:cat>
          <c:val>
            <c:numRef>
              <c:f>Facilité_W_Futur!$B$156:$B$160</c:f>
              <c:numCache>
                <c:formatCode>General</c:formatCode>
                <c:ptCount val="4"/>
                <c:pt idx="0">
                  <c:v>66</c:v>
                </c:pt>
                <c:pt idx="1">
                  <c:v>34</c:v>
                </c:pt>
                <c:pt idx="3">
                  <c:v>100</c:v>
                </c:pt>
              </c:numCache>
            </c:numRef>
          </c:val>
        </c:ser>
        <c:ser>
          <c:idx val="1"/>
          <c:order val="1"/>
          <c:tx>
            <c:strRef>
              <c:f>Facilité_W_Futur!$C$155</c:f>
              <c:strCache>
                <c:ptCount val="1"/>
                <c:pt idx="0">
                  <c:v>1 - Assez difficilement</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Facilité_W_Futur!$A$156:$A$160</c:f>
              <c:strCache>
                <c:ptCount val="4"/>
                <c:pt idx="0">
                  <c:v>Jamais</c:v>
                </c:pt>
                <c:pt idx="1">
                  <c:v>Bénévole</c:v>
                </c:pt>
                <c:pt idx="3">
                  <c:v>Ensemble</c:v>
                </c:pt>
              </c:strCache>
            </c:strRef>
          </c:cat>
          <c:val>
            <c:numRef>
              <c:f>Facilité_W_Futur!$C$156:$C$160</c:f>
              <c:numCache>
                <c:formatCode>General</c:formatCode>
                <c:ptCount val="4"/>
                <c:pt idx="0">
                  <c:v>249</c:v>
                </c:pt>
                <c:pt idx="1">
                  <c:v>238</c:v>
                </c:pt>
                <c:pt idx="3">
                  <c:v>487</c:v>
                </c:pt>
              </c:numCache>
            </c:numRef>
          </c:val>
        </c:ser>
        <c:ser>
          <c:idx val="2"/>
          <c:order val="2"/>
          <c:tx>
            <c:strRef>
              <c:f>Facilité_W_Futur!$D$155</c:f>
              <c:strCache>
                <c:ptCount val="1"/>
                <c:pt idx="0">
                  <c:v>2 - Assez facilement</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Facilité_W_Futur!$A$156:$A$160</c:f>
              <c:strCache>
                <c:ptCount val="4"/>
                <c:pt idx="0">
                  <c:v>Jamais</c:v>
                </c:pt>
                <c:pt idx="1">
                  <c:v>Bénévole</c:v>
                </c:pt>
                <c:pt idx="3">
                  <c:v>Ensemble</c:v>
                </c:pt>
              </c:strCache>
            </c:strRef>
          </c:cat>
          <c:val>
            <c:numRef>
              <c:f>Facilité_W_Futur!$D$156:$D$160</c:f>
              <c:numCache>
                <c:formatCode>General</c:formatCode>
                <c:ptCount val="4"/>
                <c:pt idx="0">
                  <c:v>163</c:v>
                </c:pt>
                <c:pt idx="1">
                  <c:v>220</c:v>
                </c:pt>
                <c:pt idx="3">
                  <c:v>383</c:v>
                </c:pt>
              </c:numCache>
            </c:numRef>
          </c:val>
        </c:ser>
        <c:ser>
          <c:idx val="3"/>
          <c:order val="3"/>
          <c:tx>
            <c:strRef>
              <c:f>Facilité_W_Futur!$E$155</c:f>
              <c:strCache>
                <c:ptCount val="1"/>
                <c:pt idx="0">
                  <c:v>3 - Facilement</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Facilité_W_Futur!$A$156:$A$160</c:f>
              <c:strCache>
                <c:ptCount val="4"/>
                <c:pt idx="0">
                  <c:v>Jamais</c:v>
                </c:pt>
                <c:pt idx="1">
                  <c:v>Bénévole</c:v>
                </c:pt>
                <c:pt idx="3">
                  <c:v>Ensemble</c:v>
                </c:pt>
              </c:strCache>
            </c:strRef>
          </c:cat>
          <c:val>
            <c:numRef>
              <c:f>Facilité_W_Futur!$E$156:$E$160</c:f>
              <c:numCache>
                <c:formatCode>General</c:formatCode>
                <c:ptCount val="4"/>
                <c:pt idx="0">
                  <c:v>76</c:v>
                </c:pt>
                <c:pt idx="1">
                  <c:v>77</c:v>
                </c:pt>
                <c:pt idx="3">
                  <c:v>153</c:v>
                </c:pt>
              </c:numCache>
            </c:numRef>
          </c:val>
        </c:ser>
        <c:dLbls>
          <c:showLegendKey val="0"/>
          <c:showVal val="0"/>
          <c:showCatName val="0"/>
          <c:showSerName val="0"/>
          <c:showPercent val="0"/>
          <c:showBubbleSize val="0"/>
        </c:dLbls>
        <c:gapWidth val="150"/>
        <c:overlap val="100"/>
        <c:axId val="185505496"/>
        <c:axId val="185505888"/>
        <c:extLst/>
      </c:barChart>
      <c:catAx>
        <c:axId val="185505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5888"/>
        <c:crosses val="autoZero"/>
        <c:auto val="1"/>
        <c:lblAlgn val="ctr"/>
        <c:lblOffset val="100"/>
        <c:noMultiLvlLbl val="0"/>
      </c:catAx>
      <c:valAx>
        <c:axId val="1855058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550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FR" sz="1600"/>
              <a:t>A quel point savez-vous précisément quel type de travail / de métier vous voudriez faire dans le futur ?</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Certitude_Proj_W_futur!$B$133</c:f>
              <c:strCache>
                <c:ptCount val="1"/>
                <c:pt idx="0">
                  <c:v>0 - Pas du tout</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Certitude_Proj_W_futur!$A$134:$A$138</c:f>
              <c:strCache>
                <c:ptCount val="4"/>
                <c:pt idx="0">
                  <c:v>Jamais</c:v>
                </c:pt>
                <c:pt idx="1">
                  <c:v>Bénévole</c:v>
                </c:pt>
                <c:pt idx="3">
                  <c:v>Ensemble</c:v>
                </c:pt>
              </c:strCache>
            </c:strRef>
          </c:cat>
          <c:val>
            <c:numRef>
              <c:f>Certitude_Proj_W_futur!$B$134:$B$138</c:f>
              <c:numCache>
                <c:formatCode>General</c:formatCode>
                <c:ptCount val="4"/>
                <c:pt idx="0">
                  <c:v>68</c:v>
                </c:pt>
                <c:pt idx="1">
                  <c:v>39</c:v>
                </c:pt>
                <c:pt idx="3">
                  <c:v>107</c:v>
                </c:pt>
              </c:numCache>
            </c:numRef>
          </c:val>
        </c:ser>
        <c:ser>
          <c:idx val="1"/>
          <c:order val="1"/>
          <c:tx>
            <c:strRef>
              <c:f>Certitude_Proj_W_futur!$C$133</c:f>
              <c:strCache>
                <c:ptCount val="1"/>
                <c:pt idx="0">
                  <c:v>1 - Un peu</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Certitude_Proj_W_futur!$A$134:$A$138</c:f>
              <c:strCache>
                <c:ptCount val="4"/>
                <c:pt idx="0">
                  <c:v>Jamais</c:v>
                </c:pt>
                <c:pt idx="1">
                  <c:v>Bénévole</c:v>
                </c:pt>
                <c:pt idx="3">
                  <c:v>Ensemble</c:v>
                </c:pt>
              </c:strCache>
            </c:strRef>
          </c:cat>
          <c:val>
            <c:numRef>
              <c:f>Certitude_Proj_W_futur!$C$134:$C$138</c:f>
              <c:numCache>
                <c:formatCode>General</c:formatCode>
                <c:ptCount val="4"/>
                <c:pt idx="0">
                  <c:v>112</c:v>
                </c:pt>
                <c:pt idx="1">
                  <c:v>107</c:v>
                </c:pt>
                <c:pt idx="3">
                  <c:v>219</c:v>
                </c:pt>
              </c:numCache>
            </c:numRef>
          </c:val>
        </c:ser>
        <c:ser>
          <c:idx val="2"/>
          <c:order val="2"/>
          <c:tx>
            <c:strRef>
              <c:f>Certitude_Proj_W_futur!$D$133</c:f>
              <c:strCache>
                <c:ptCount val="1"/>
                <c:pt idx="0">
                  <c:v>2 - Assez</c:v>
                </c:pt>
              </c:strCache>
            </c:strRef>
          </c:tx>
          <c:spPr>
            <a:solidFill>
              <a:schemeClr val="accent4">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Certitude_Proj_W_futur!$A$134:$A$138</c:f>
              <c:strCache>
                <c:ptCount val="4"/>
                <c:pt idx="0">
                  <c:v>Jamais</c:v>
                </c:pt>
                <c:pt idx="1">
                  <c:v>Bénévole</c:v>
                </c:pt>
                <c:pt idx="3">
                  <c:v>Ensemble</c:v>
                </c:pt>
              </c:strCache>
            </c:strRef>
          </c:cat>
          <c:val>
            <c:numRef>
              <c:f>Certitude_Proj_W_futur!$D$134:$D$138</c:f>
              <c:numCache>
                <c:formatCode>General</c:formatCode>
                <c:ptCount val="4"/>
                <c:pt idx="0">
                  <c:v>150</c:v>
                </c:pt>
                <c:pt idx="1">
                  <c:v>153</c:v>
                </c:pt>
                <c:pt idx="3">
                  <c:v>303</c:v>
                </c:pt>
              </c:numCache>
            </c:numRef>
          </c:val>
        </c:ser>
        <c:ser>
          <c:idx val="3"/>
          <c:order val="3"/>
          <c:tx>
            <c:strRef>
              <c:f>Certitude_Proj_W_futur!$E$133</c:f>
              <c:strCache>
                <c:ptCount val="1"/>
                <c:pt idx="0">
                  <c:v>3 - Beaucoup</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Certitude_Proj_W_futur!$A$134:$A$138</c:f>
              <c:strCache>
                <c:ptCount val="4"/>
                <c:pt idx="0">
                  <c:v>Jamais</c:v>
                </c:pt>
                <c:pt idx="1">
                  <c:v>Bénévole</c:v>
                </c:pt>
                <c:pt idx="3">
                  <c:v>Ensemble</c:v>
                </c:pt>
              </c:strCache>
            </c:strRef>
          </c:cat>
          <c:val>
            <c:numRef>
              <c:f>Certitude_Proj_W_futur!$E$134:$E$138</c:f>
              <c:numCache>
                <c:formatCode>General</c:formatCode>
                <c:ptCount val="4"/>
                <c:pt idx="0">
                  <c:v>159</c:v>
                </c:pt>
                <c:pt idx="1">
                  <c:v>186</c:v>
                </c:pt>
                <c:pt idx="3">
                  <c:v>345</c:v>
                </c:pt>
              </c:numCache>
            </c:numRef>
          </c:val>
        </c:ser>
        <c:dLbls>
          <c:showLegendKey val="0"/>
          <c:showVal val="0"/>
          <c:showCatName val="0"/>
          <c:showSerName val="0"/>
          <c:showPercent val="0"/>
          <c:showBubbleSize val="0"/>
        </c:dLbls>
        <c:gapWidth val="150"/>
        <c:overlap val="100"/>
        <c:axId val="186232712"/>
        <c:axId val="140499032"/>
        <c:extLst/>
      </c:barChart>
      <c:catAx>
        <c:axId val="186232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499032"/>
        <c:crosses val="autoZero"/>
        <c:auto val="1"/>
        <c:lblAlgn val="ctr"/>
        <c:lblOffset val="100"/>
        <c:noMultiLvlLbl val="0"/>
      </c:catAx>
      <c:valAx>
        <c:axId val="14049903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623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FFFFFF"/>
    </a:solid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colors13.xml><?xml version="1.0" encoding="utf-8"?>
<cs:colorStyle xmlns:cs="http://schemas.microsoft.com/office/drawing/2012/chartStyle" xmlns:a="http://schemas.openxmlformats.org/drawingml/2006/main" meth="withinLinear" id="18">
  <a:schemeClr val="accent5"/>
</cs:colorStyle>
</file>

<file path=ppt/charts/colors14.xml><?xml version="1.0" encoding="utf-8"?>
<cs:colorStyle xmlns:cs="http://schemas.microsoft.com/office/drawing/2012/chartStyle" xmlns:a="http://schemas.openxmlformats.org/drawingml/2006/main" meth="withinLinear" id="18">
  <a:schemeClr val="accent5"/>
</cs:colorStyle>
</file>

<file path=ppt/charts/colors15.xml><?xml version="1.0" encoding="utf-8"?>
<cs:colorStyle xmlns:cs="http://schemas.microsoft.com/office/drawing/2012/chartStyle" xmlns:a="http://schemas.openxmlformats.org/drawingml/2006/main" meth="withinLinearReversed" id="24">
  <a:schemeClr val="accent4"/>
</cs:colorStyle>
</file>

<file path=ppt/charts/colors16.xml><?xml version="1.0" encoding="utf-8"?>
<cs:colorStyle xmlns:cs="http://schemas.microsoft.com/office/drawing/2012/chartStyle" xmlns:a="http://schemas.openxmlformats.org/drawingml/2006/main" meth="withinLinearReversed" id="24">
  <a:schemeClr val="accent4"/>
</cs:colorStyle>
</file>

<file path=ppt/charts/colors17.xml><?xml version="1.0" encoding="utf-8"?>
<cs:colorStyle xmlns:cs="http://schemas.microsoft.com/office/drawing/2012/chartStyle" xmlns:a="http://schemas.openxmlformats.org/drawingml/2006/main" meth="withinLinearReversed" id="24">
  <a:schemeClr val="accent4"/>
</cs:colorStyle>
</file>

<file path=ppt/charts/colors18.xml><?xml version="1.0" encoding="utf-8"?>
<cs:colorStyle xmlns:cs="http://schemas.microsoft.com/office/drawing/2012/chartStyle" xmlns:a="http://schemas.openxmlformats.org/drawingml/2006/main" meth="withinLinearReversed" id="24">
  <a:schemeClr val="accent4"/>
</cs:colorStyle>
</file>

<file path=ppt/charts/colors19.xml><?xml version="1.0" encoding="utf-8"?>
<cs:colorStyle xmlns:cs="http://schemas.microsoft.com/office/drawing/2012/chartStyle" xmlns:a="http://schemas.openxmlformats.org/drawingml/2006/main" meth="withinLinear" id="18">
  <a:schemeClr val="accent5"/>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withinLinearReversed" id="24">
  <a:schemeClr val="accent4"/>
</cs:colorStyle>
</file>

<file path=ppt/charts/colors22.xml><?xml version="1.0" encoding="utf-8"?>
<cs:colorStyle xmlns:cs="http://schemas.microsoft.com/office/drawing/2012/chartStyle" xmlns:a="http://schemas.openxmlformats.org/drawingml/2006/main" meth="withinLinearReversed" id="24">
  <a:schemeClr val="accent4"/>
</cs:colorStyle>
</file>

<file path=ppt/charts/colors23.xml><?xml version="1.0" encoding="utf-8"?>
<cs:colorStyle xmlns:cs="http://schemas.microsoft.com/office/drawing/2012/chartStyle" xmlns:a="http://schemas.openxmlformats.org/drawingml/2006/main" meth="withinLinearReversed" id="24">
  <a:schemeClr val="accent4"/>
</cs:colorStyle>
</file>

<file path=ppt/charts/colors24.xml><?xml version="1.0" encoding="utf-8"?>
<cs:colorStyle xmlns:cs="http://schemas.microsoft.com/office/drawing/2012/chartStyle" xmlns:a="http://schemas.openxmlformats.org/drawingml/2006/main" meth="withinLinear" id="18">
  <a:schemeClr val="accent5"/>
</cs:colorStyle>
</file>

<file path=ppt/charts/colors25.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85076" cy="500392"/>
          </a:xfrm>
          <a:prstGeom prst="rect">
            <a:avLst/>
          </a:prstGeom>
          <a:noFill/>
          <a:ln>
            <a:noFill/>
          </a:ln>
          <a:effectLst/>
          <a:extLst/>
        </p:spPr>
        <p:txBody>
          <a:bodyPr vert="horz" wrap="square" lIns="96604" tIns="48302" rIns="96604" bIns="48302" numCol="1" anchor="t" anchorCtr="0" compatLnSpc="1">
            <a:prstTxWarp prst="textNoShape">
              <a:avLst/>
            </a:prstTxWarp>
          </a:bodyPr>
          <a:lstStyle>
            <a:lvl1pPr defTabSz="966148">
              <a:defRPr sz="1300">
                <a:cs typeface="+mn-cs"/>
              </a:defRPr>
            </a:lvl1pPr>
          </a:lstStyle>
          <a:p>
            <a:pPr>
              <a:defRPr/>
            </a:pPr>
            <a:endParaRPr lang="fr-FR"/>
          </a:p>
        </p:txBody>
      </p:sp>
      <p:sp>
        <p:nvSpPr>
          <p:cNvPr id="70659" name="Rectangle 3"/>
          <p:cNvSpPr>
            <a:spLocks noGrp="1" noChangeArrowheads="1"/>
          </p:cNvSpPr>
          <p:nvPr>
            <p:ph type="dt" sz="quarter" idx="1"/>
          </p:nvPr>
        </p:nvSpPr>
        <p:spPr bwMode="auto">
          <a:xfrm>
            <a:off x="3901548" y="0"/>
            <a:ext cx="2985076" cy="500392"/>
          </a:xfrm>
          <a:prstGeom prst="rect">
            <a:avLst/>
          </a:prstGeom>
          <a:noFill/>
          <a:ln>
            <a:noFill/>
          </a:ln>
          <a:effectLst/>
          <a:extLst/>
        </p:spPr>
        <p:txBody>
          <a:bodyPr vert="horz" wrap="square" lIns="96604" tIns="48302" rIns="96604" bIns="48302" numCol="1" anchor="t" anchorCtr="0" compatLnSpc="1">
            <a:prstTxWarp prst="textNoShape">
              <a:avLst/>
            </a:prstTxWarp>
          </a:bodyPr>
          <a:lstStyle>
            <a:lvl1pPr algn="r" defTabSz="966148">
              <a:defRPr sz="1300">
                <a:cs typeface="+mn-cs"/>
              </a:defRPr>
            </a:lvl1pPr>
          </a:lstStyle>
          <a:p>
            <a:pPr>
              <a:defRPr/>
            </a:pPr>
            <a:endParaRPr lang="fr-FR"/>
          </a:p>
        </p:txBody>
      </p:sp>
      <p:sp>
        <p:nvSpPr>
          <p:cNvPr id="70660" name="Rectangle 4"/>
          <p:cNvSpPr>
            <a:spLocks noGrp="1" noChangeArrowheads="1"/>
          </p:cNvSpPr>
          <p:nvPr>
            <p:ph type="ftr" sz="quarter" idx="2"/>
          </p:nvPr>
        </p:nvSpPr>
        <p:spPr bwMode="auto">
          <a:xfrm>
            <a:off x="0" y="9516767"/>
            <a:ext cx="2985076" cy="500392"/>
          </a:xfrm>
          <a:prstGeom prst="rect">
            <a:avLst/>
          </a:prstGeom>
          <a:noFill/>
          <a:ln>
            <a:noFill/>
          </a:ln>
          <a:effectLst/>
          <a:extLst/>
        </p:spPr>
        <p:txBody>
          <a:bodyPr vert="horz" wrap="square" lIns="96604" tIns="48302" rIns="96604" bIns="48302" numCol="1" anchor="b" anchorCtr="0" compatLnSpc="1">
            <a:prstTxWarp prst="textNoShape">
              <a:avLst/>
            </a:prstTxWarp>
          </a:bodyPr>
          <a:lstStyle>
            <a:lvl1pPr defTabSz="966148">
              <a:defRPr sz="1300">
                <a:cs typeface="+mn-cs"/>
              </a:defRPr>
            </a:lvl1pPr>
          </a:lstStyle>
          <a:p>
            <a:pPr>
              <a:defRPr/>
            </a:pPr>
            <a:endParaRPr lang="fr-FR"/>
          </a:p>
        </p:txBody>
      </p:sp>
      <p:sp>
        <p:nvSpPr>
          <p:cNvPr id="70661" name="Rectangle 5"/>
          <p:cNvSpPr>
            <a:spLocks noGrp="1" noChangeArrowheads="1"/>
          </p:cNvSpPr>
          <p:nvPr>
            <p:ph type="sldNum" sz="quarter" idx="3"/>
          </p:nvPr>
        </p:nvSpPr>
        <p:spPr bwMode="auto">
          <a:xfrm>
            <a:off x="3901548" y="9516767"/>
            <a:ext cx="2985076" cy="500392"/>
          </a:xfrm>
          <a:prstGeom prst="rect">
            <a:avLst/>
          </a:prstGeom>
          <a:noFill/>
          <a:ln>
            <a:noFill/>
          </a:ln>
          <a:effectLst/>
          <a:extLst/>
        </p:spPr>
        <p:txBody>
          <a:bodyPr vert="horz" wrap="square" lIns="96604" tIns="48302" rIns="96604" bIns="48302" numCol="1" anchor="b" anchorCtr="0" compatLnSpc="1">
            <a:prstTxWarp prst="textNoShape">
              <a:avLst/>
            </a:prstTxWarp>
          </a:bodyPr>
          <a:lstStyle>
            <a:lvl1pPr algn="r" defTabSz="966148">
              <a:defRPr sz="1300">
                <a:cs typeface="+mn-cs"/>
              </a:defRPr>
            </a:lvl1pPr>
          </a:lstStyle>
          <a:p>
            <a:pPr>
              <a:defRPr/>
            </a:pPr>
            <a:fld id="{CC299635-AC5E-4908-BB77-A0CBB5565169}" type="slidenum">
              <a:rPr lang="fr-FR"/>
              <a:pPr>
                <a:defRPr/>
              </a:pPr>
              <a:t>‹N°›</a:t>
            </a:fld>
            <a:endParaRPr lang="fr-FR"/>
          </a:p>
        </p:txBody>
      </p:sp>
    </p:spTree>
    <p:extLst>
      <p:ext uri="{BB962C8B-B14F-4D97-AF65-F5344CB8AC3E}">
        <p14:creationId xmlns:p14="http://schemas.microsoft.com/office/powerpoint/2010/main" val="153724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85076" cy="500392"/>
          </a:xfrm>
          <a:prstGeom prst="rect">
            <a:avLst/>
          </a:prstGeom>
          <a:noFill/>
          <a:ln>
            <a:noFill/>
          </a:ln>
          <a:effectLst/>
          <a:extLst/>
        </p:spPr>
        <p:txBody>
          <a:bodyPr vert="horz" wrap="square" lIns="96604" tIns="48302" rIns="96604" bIns="48302" numCol="1" anchor="t" anchorCtr="0" compatLnSpc="1">
            <a:prstTxWarp prst="textNoShape">
              <a:avLst/>
            </a:prstTxWarp>
          </a:bodyPr>
          <a:lstStyle>
            <a:lvl1pPr defTabSz="966148">
              <a:defRPr sz="1300">
                <a:cs typeface="+mn-cs"/>
              </a:defRPr>
            </a:lvl1pPr>
          </a:lstStyle>
          <a:p>
            <a:pPr>
              <a:defRPr/>
            </a:pPr>
            <a:endParaRPr lang="fr-FR"/>
          </a:p>
        </p:txBody>
      </p:sp>
      <p:sp>
        <p:nvSpPr>
          <p:cNvPr id="12291" name="Rectangle 3"/>
          <p:cNvSpPr>
            <a:spLocks noGrp="1" noChangeArrowheads="1"/>
          </p:cNvSpPr>
          <p:nvPr>
            <p:ph type="dt" idx="1"/>
          </p:nvPr>
        </p:nvSpPr>
        <p:spPr bwMode="auto">
          <a:xfrm>
            <a:off x="3901548" y="0"/>
            <a:ext cx="2985076" cy="500392"/>
          </a:xfrm>
          <a:prstGeom prst="rect">
            <a:avLst/>
          </a:prstGeom>
          <a:noFill/>
          <a:ln>
            <a:noFill/>
          </a:ln>
          <a:effectLst/>
          <a:extLst/>
        </p:spPr>
        <p:txBody>
          <a:bodyPr vert="horz" wrap="square" lIns="96604" tIns="48302" rIns="96604" bIns="48302" numCol="1" anchor="t" anchorCtr="0" compatLnSpc="1">
            <a:prstTxWarp prst="textNoShape">
              <a:avLst/>
            </a:prstTxWarp>
          </a:bodyPr>
          <a:lstStyle>
            <a:lvl1pPr algn="r" defTabSz="966148">
              <a:defRPr sz="1300">
                <a:cs typeface="+mn-cs"/>
              </a:defRPr>
            </a:lvl1pPr>
          </a:lstStyle>
          <a:p>
            <a:pPr>
              <a:defRPr/>
            </a:pPr>
            <a:endParaRPr lang="fr-FR"/>
          </a:p>
        </p:txBody>
      </p:sp>
      <p:sp>
        <p:nvSpPr>
          <p:cNvPr id="54276" name="Rectangle 4"/>
          <p:cNvSpPr>
            <a:spLocks noGrp="1" noRot="1" noChangeAspect="1" noChangeArrowheads="1" noTextEdit="1"/>
          </p:cNvSpPr>
          <p:nvPr>
            <p:ph type="sldImg" idx="2"/>
          </p:nvPr>
        </p:nvSpPr>
        <p:spPr bwMode="auto">
          <a:xfrm>
            <a:off x="938213" y="750888"/>
            <a:ext cx="5011737" cy="37576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688509" y="4758384"/>
            <a:ext cx="5511146" cy="4508188"/>
          </a:xfrm>
          <a:prstGeom prst="rect">
            <a:avLst/>
          </a:prstGeom>
          <a:noFill/>
          <a:ln>
            <a:noFill/>
          </a:ln>
          <a:effectLst/>
          <a:extLst/>
        </p:spPr>
        <p:txBody>
          <a:bodyPr vert="horz" wrap="square" lIns="96604" tIns="48302" rIns="96604" bIns="48302"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2294" name="Rectangle 6"/>
          <p:cNvSpPr>
            <a:spLocks noGrp="1" noChangeArrowheads="1"/>
          </p:cNvSpPr>
          <p:nvPr>
            <p:ph type="ftr" sz="quarter" idx="4"/>
          </p:nvPr>
        </p:nvSpPr>
        <p:spPr bwMode="auto">
          <a:xfrm>
            <a:off x="0" y="9516767"/>
            <a:ext cx="2985076" cy="500392"/>
          </a:xfrm>
          <a:prstGeom prst="rect">
            <a:avLst/>
          </a:prstGeom>
          <a:noFill/>
          <a:ln>
            <a:noFill/>
          </a:ln>
          <a:effectLst/>
          <a:extLst/>
        </p:spPr>
        <p:txBody>
          <a:bodyPr vert="horz" wrap="square" lIns="96604" tIns="48302" rIns="96604" bIns="48302" numCol="1" anchor="b" anchorCtr="0" compatLnSpc="1">
            <a:prstTxWarp prst="textNoShape">
              <a:avLst/>
            </a:prstTxWarp>
          </a:bodyPr>
          <a:lstStyle>
            <a:lvl1pPr defTabSz="966148">
              <a:defRPr sz="1300">
                <a:cs typeface="+mn-cs"/>
              </a:defRPr>
            </a:lvl1pPr>
          </a:lstStyle>
          <a:p>
            <a:pPr>
              <a:defRPr/>
            </a:pPr>
            <a:endParaRPr lang="fr-FR"/>
          </a:p>
        </p:txBody>
      </p:sp>
      <p:sp>
        <p:nvSpPr>
          <p:cNvPr id="12295" name="Rectangle 7"/>
          <p:cNvSpPr>
            <a:spLocks noGrp="1" noChangeArrowheads="1"/>
          </p:cNvSpPr>
          <p:nvPr>
            <p:ph type="sldNum" sz="quarter" idx="5"/>
          </p:nvPr>
        </p:nvSpPr>
        <p:spPr bwMode="auto">
          <a:xfrm>
            <a:off x="3901548" y="9516767"/>
            <a:ext cx="2985076" cy="500392"/>
          </a:xfrm>
          <a:prstGeom prst="rect">
            <a:avLst/>
          </a:prstGeom>
          <a:noFill/>
          <a:ln>
            <a:noFill/>
          </a:ln>
          <a:effectLst/>
          <a:extLst/>
        </p:spPr>
        <p:txBody>
          <a:bodyPr vert="horz" wrap="square" lIns="96604" tIns="48302" rIns="96604" bIns="48302" numCol="1" anchor="b" anchorCtr="0" compatLnSpc="1">
            <a:prstTxWarp prst="textNoShape">
              <a:avLst/>
            </a:prstTxWarp>
          </a:bodyPr>
          <a:lstStyle>
            <a:lvl1pPr algn="r" defTabSz="966148">
              <a:defRPr sz="1300">
                <a:cs typeface="+mn-cs"/>
              </a:defRPr>
            </a:lvl1pPr>
          </a:lstStyle>
          <a:p>
            <a:pPr>
              <a:defRPr/>
            </a:pPr>
            <a:fld id="{A3981E54-9714-46D5-9681-826DB6A5026F}" type="slidenum">
              <a:rPr lang="fr-FR"/>
              <a:pPr>
                <a:defRPr/>
              </a:pPr>
              <a:t>‹N°›</a:t>
            </a:fld>
            <a:endParaRPr lang="fr-FR"/>
          </a:p>
        </p:txBody>
      </p:sp>
    </p:spTree>
    <p:extLst>
      <p:ext uri="{BB962C8B-B14F-4D97-AF65-F5344CB8AC3E}">
        <p14:creationId xmlns:p14="http://schemas.microsoft.com/office/powerpoint/2010/main" val="308890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a:xfrm>
            <a:off x="938213" y="750888"/>
            <a:ext cx="5011737" cy="3757612"/>
          </a:xfrm>
          <a:ln/>
        </p:spPr>
      </p:sp>
      <p:sp>
        <p:nvSpPr>
          <p:cNvPr id="5529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5530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148" eaLnBrk="0" hangingPunct="0">
              <a:defRPr sz="2300">
                <a:solidFill>
                  <a:schemeClr val="tx1"/>
                </a:solidFill>
                <a:latin typeface="Times New Roman" pitchFamily="18" charset="0"/>
                <a:cs typeface="Arial" charset="0"/>
              </a:defRPr>
            </a:lvl1pPr>
            <a:lvl2pPr marL="724611" indent="-278697" defTabSz="966148" eaLnBrk="0" hangingPunct="0">
              <a:defRPr sz="2300">
                <a:solidFill>
                  <a:schemeClr val="tx1"/>
                </a:solidFill>
                <a:latin typeface="Times New Roman" pitchFamily="18" charset="0"/>
                <a:cs typeface="Arial" charset="0"/>
              </a:defRPr>
            </a:lvl2pPr>
            <a:lvl3pPr marL="1114786" indent="-222957" defTabSz="966148" eaLnBrk="0" hangingPunct="0">
              <a:defRPr sz="2300">
                <a:solidFill>
                  <a:schemeClr val="tx1"/>
                </a:solidFill>
                <a:latin typeface="Times New Roman" pitchFamily="18" charset="0"/>
                <a:cs typeface="Arial" charset="0"/>
              </a:defRPr>
            </a:lvl3pPr>
            <a:lvl4pPr marL="1560701" indent="-222957" defTabSz="966148" eaLnBrk="0" hangingPunct="0">
              <a:defRPr sz="2300">
                <a:solidFill>
                  <a:schemeClr val="tx1"/>
                </a:solidFill>
                <a:latin typeface="Times New Roman" pitchFamily="18" charset="0"/>
                <a:cs typeface="Arial" charset="0"/>
              </a:defRPr>
            </a:lvl4pPr>
            <a:lvl5pPr marL="2006616" indent="-222957" defTabSz="966148" eaLnBrk="0" hangingPunct="0">
              <a:defRPr sz="2300">
                <a:solidFill>
                  <a:schemeClr val="tx1"/>
                </a:solidFill>
                <a:latin typeface="Times New Roman" pitchFamily="18" charset="0"/>
                <a:cs typeface="Arial" charset="0"/>
              </a:defRPr>
            </a:lvl5pPr>
            <a:lvl6pPr marL="2452530" indent="-222957" defTabSz="966148" eaLnBrk="0" fontAlgn="base" hangingPunct="0">
              <a:spcBef>
                <a:spcPct val="0"/>
              </a:spcBef>
              <a:spcAft>
                <a:spcPct val="0"/>
              </a:spcAft>
              <a:defRPr sz="2300">
                <a:solidFill>
                  <a:schemeClr val="tx1"/>
                </a:solidFill>
                <a:latin typeface="Times New Roman" pitchFamily="18" charset="0"/>
                <a:cs typeface="Arial" charset="0"/>
              </a:defRPr>
            </a:lvl6pPr>
            <a:lvl7pPr marL="2898445" indent="-222957" defTabSz="966148" eaLnBrk="0" fontAlgn="base" hangingPunct="0">
              <a:spcBef>
                <a:spcPct val="0"/>
              </a:spcBef>
              <a:spcAft>
                <a:spcPct val="0"/>
              </a:spcAft>
              <a:defRPr sz="2300">
                <a:solidFill>
                  <a:schemeClr val="tx1"/>
                </a:solidFill>
                <a:latin typeface="Times New Roman" pitchFamily="18" charset="0"/>
                <a:cs typeface="Arial" charset="0"/>
              </a:defRPr>
            </a:lvl7pPr>
            <a:lvl8pPr marL="3344359" indent="-222957" defTabSz="966148" eaLnBrk="0" fontAlgn="base" hangingPunct="0">
              <a:spcBef>
                <a:spcPct val="0"/>
              </a:spcBef>
              <a:spcAft>
                <a:spcPct val="0"/>
              </a:spcAft>
              <a:defRPr sz="2300">
                <a:solidFill>
                  <a:schemeClr val="tx1"/>
                </a:solidFill>
                <a:latin typeface="Times New Roman" pitchFamily="18" charset="0"/>
                <a:cs typeface="Arial" charset="0"/>
              </a:defRPr>
            </a:lvl8pPr>
            <a:lvl9pPr marL="3790275" indent="-222957" defTabSz="966148" eaLnBrk="0" fontAlgn="base" hangingPunct="0">
              <a:spcBef>
                <a:spcPct val="0"/>
              </a:spcBef>
              <a:spcAft>
                <a:spcPct val="0"/>
              </a:spcAft>
              <a:defRPr sz="2300">
                <a:solidFill>
                  <a:schemeClr val="tx1"/>
                </a:solidFill>
                <a:latin typeface="Times New Roman" pitchFamily="18" charset="0"/>
                <a:cs typeface="Arial" charset="0"/>
              </a:defRPr>
            </a:lvl9pPr>
          </a:lstStyle>
          <a:p>
            <a:pPr eaLnBrk="1" hangingPunct="1"/>
            <a:fld id="{ABBBDA8D-F6EC-4A9F-AB6A-70FEBB65362E}" type="slidenum">
              <a:rPr lang="fr-FR" altLang="fr-FR" sz="1300"/>
              <a:pPr eaLnBrk="1" hangingPunct="1"/>
              <a:t>1</a:t>
            </a:fld>
            <a:endParaRPr lang="fr-FR" altLang="fr-FR" sz="1300"/>
          </a:p>
        </p:txBody>
      </p:sp>
    </p:spTree>
    <p:extLst>
      <p:ext uri="{BB962C8B-B14F-4D97-AF65-F5344CB8AC3E}">
        <p14:creationId xmlns:p14="http://schemas.microsoft.com/office/powerpoint/2010/main" val="159241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Schéma installe </a:t>
            </a:r>
            <a:r>
              <a:rPr lang="fr-FR" baseline="0" dirty="0" smtClean="0"/>
              <a:t>l’observatoire comme un outil au service des acteurs du territoire, et des décideurs publics</a:t>
            </a:r>
          </a:p>
          <a:p>
            <a:r>
              <a:rPr lang="fr-FR" dirty="0" smtClean="0"/>
              <a:t>Participation aussi bien des acteurs impliqués</a:t>
            </a:r>
            <a:r>
              <a:rPr lang="fr-FR" baseline="0" dirty="0" smtClean="0"/>
              <a:t> auprès des jeunes ou concernés par la jeunesse, que des jeunes eux-mêmes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a:t>
            </a:fld>
            <a:endParaRPr lang="fr-FR"/>
          </a:p>
        </p:txBody>
      </p:sp>
    </p:spTree>
    <p:extLst>
      <p:ext uri="{BB962C8B-B14F-4D97-AF65-F5344CB8AC3E}">
        <p14:creationId xmlns:p14="http://schemas.microsoft.com/office/powerpoint/2010/main" val="532816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Méthode</a:t>
            </a:r>
            <a:r>
              <a:rPr lang="fr-FR" baseline="0" dirty="0" smtClean="0"/>
              <a:t> de construction de l’enquête qui ne correspond pas à celle qui est souhaitée.</a:t>
            </a:r>
          </a:p>
          <a:p>
            <a:r>
              <a:rPr lang="fr-FR" baseline="0" dirty="0" smtClean="0"/>
              <a:t>Par ailleurs, un des buts de l’observatoire est de pouvoir recouper des approches quantitatives et qualitatives, le quantitatif permettant de mesurer l’ampleur des phénomènes généraux, mais le qualitatif ayant </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a:t>
            </a:fld>
            <a:endParaRPr lang="fr-FR"/>
          </a:p>
        </p:txBody>
      </p:sp>
    </p:spTree>
    <p:extLst>
      <p:ext uri="{BB962C8B-B14F-4D97-AF65-F5344CB8AC3E}">
        <p14:creationId xmlns:p14="http://schemas.microsoft.com/office/powerpoint/2010/main" val="2593964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a:t>
            </a:fld>
            <a:endParaRPr lang="fr-FR"/>
          </a:p>
        </p:txBody>
      </p:sp>
    </p:spTree>
    <p:extLst>
      <p:ext uri="{BB962C8B-B14F-4D97-AF65-F5344CB8AC3E}">
        <p14:creationId xmlns:p14="http://schemas.microsoft.com/office/powerpoint/2010/main" val="3410056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pandémie a</a:t>
            </a:r>
            <a:r>
              <a:rPr lang="fr-FR" baseline="0" dirty="0" smtClean="0"/>
              <a:t> provoqué beaucoup de changements</a:t>
            </a:r>
            <a:endParaRPr lang="fr-FR" dirty="0" smtClean="0"/>
          </a:p>
          <a:p>
            <a:r>
              <a:rPr lang="fr-FR" dirty="0" smtClean="0"/>
              <a:t>Bien évidemment on ne peut</a:t>
            </a:r>
            <a:r>
              <a:rPr lang="fr-FR" baseline="0" dirty="0" smtClean="0"/>
              <a:t> pas occulter le rôle des déterminants sociaux</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a:t>
            </a:fld>
            <a:endParaRPr lang="fr-FR"/>
          </a:p>
        </p:txBody>
      </p:sp>
    </p:spTree>
    <p:extLst>
      <p:ext uri="{BB962C8B-B14F-4D97-AF65-F5344CB8AC3E}">
        <p14:creationId xmlns:p14="http://schemas.microsoft.com/office/powerpoint/2010/main" val="2590729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Théorie de l’action planifiée d’</a:t>
            </a:r>
            <a:r>
              <a:rPr lang="fr-FR" dirty="0" err="1" smtClean="0"/>
              <a:t>Azjen</a:t>
            </a:r>
            <a:r>
              <a:rPr lang="fr-FR" dirty="0" smtClean="0"/>
              <a:t> (1991) et Théorie</a:t>
            </a:r>
            <a:r>
              <a:rPr lang="fr-FR" baseline="0" dirty="0" smtClean="0"/>
              <a:t> </a:t>
            </a:r>
            <a:r>
              <a:rPr lang="fr-FR" baseline="0" dirty="0" err="1" smtClean="0"/>
              <a:t>socio-cognitive</a:t>
            </a:r>
            <a:r>
              <a:rPr lang="fr-FR" baseline="0" dirty="0" smtClean="0"/>
              <a:t> de Bandura</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7</a:t>
            </a:fld>
            <a:endParaRPr lang="fr-FR"/>
          </a:p>
        </p:txBody>
      </p:sp>
    </p:spTree>
    <p:extLst>
      <p:ext uri="{BB962C8B-B14F-4D97-AF65-F5344CB8AC3E}">
        <p14:creationId xmlns:p14="http://schemas.microsoft.com/office/powerpoint/2010/main" val="1141784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Théorie de l’action planifiée d’</a:t>
            </a:r>
            <a:r>
              <a:rPr lang="fr-FR" dirty="0" err="1" smtClean="0"/>
              <a:t>Azjen</a:t>
            </a:r>
            <a:r>
              <a:rPr lang="fr-FR" dirty="0" smtClean="0"/>
              <a:t> (1991) et Théorie</a:t>
            </a:r>
            <a:r>
              <a:rPr lang="fr-FR" baseline="0" dirty="0" smtClean="0"/>
              <a:t> </a:t>
            </a:r>
            <a:r>
              <a:rPr lang="fr-FR" baseline="0" dirty="0" err="1" smtClean="0"/>
              <a:t>socio-cognitive</a:t>
            </a:r>
            <a:r>
              <a:rPr lang="fr-FR" baseline="0" dirty="0" smtClean="0"/>
              <a:t> de Bandura</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8</a:t>
            </a:fld>
            <a:endParaRPr lang="fr-FR"/>
          </a:p>
        </p:txBody>
      </p:sp>
    </p:spTree>
    <p:extLst>
      <p:ext uri="{BB962C8B-B14F-4D97-AF65-F5344CB8AC3E}">
        <p14:creationId xmlns:p14="http://schemas.microsoft.com/office/powerpoint/2010/main" val="2452116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9</a:t>
            </a:fld>
            <a:endParaRPr lang="fr-FR"/>
          </a:p>
        </p:txBody>
      </p:sp>
    </p:spTree>
    <p:extLst>
      <p:ext uri="{BB962C8B-B14F-4D97-AF65-F5344CB8AC3E}">
        <p14:creationId xmlns:p14="http://schemas.microsoft.com/office/powerpoint/2010/main" val="151655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10</a:t>
            </a:fld>
            <a:endParaRPr lang="fr-FR"/>
          </a:p>
        </p:txBody>
      </p:sp>
    </p:spTree>
    <p:extLst>
      <p:ext uri="{BB962C8B-B14F-4D97-AF65-F5344CB8AC3E}">
        <p14:creationId xmlns:p14="http://schemas.microsoft.com/office/powerpoint/2010/main" val="3595330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Commenter l’image : rural, travail, patrimoine, jeunes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11</a:t>
            </a:fld>
            <a:endParaRPr lang="fr-FR"/>
          </a:p>
        </p:txBody>
      </p:sp>
    </p:spTree>
    <p:extLst>
      <p:ext uri="{BB962C8B-B14F-4D97-AF65-F5344CB8AC3E}">
        <p14:creationId xmlns:p14="http://schemas.microsoft.com/office/powerpoint/2010/main" val="198331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2400" dirty="0" smtClean="0"/>
              <a:t>Le chômage est un spectre généralisé dans nos sociétés, et celui des jeunes est massif et très médiatisé, la conscience de ce phénomène influence donc le rapport au travail et aux perspectives d’avenir en ce domaine</a:t>
            </a:r>
          </a:p>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12</a:t>
            </a:fld>
            <a:endParaRPr lang="fr-FR"/>
          </a:p>
        </p:txBody>
      </p:sp>
    </p:spTree>
    <p:extLst>
      <p:ext uri="{BB962C8B-B14F-4D97-AF65-F5344CB8AC3E}">
        <p14:creationId xmlns:p14="http://schemas.microsoft.com/office/powerpoint/2010/main" val="2996856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grande majorité des répondants (près de 80%) considère</a:t>
            </a:r>
            <a:r>
              <a:rPr lang="fr-FR" baseline="0" dirty="0" smtClean="0"/>
              <a:t> qu’il est difficile pour les jeunes de trouver un emploi. On constate que la perception de cette difficulté diminue avec l’âge.</a:t>
            </a:r>
          </a:p>
          <a:p>
            <a:r>
              <a:rPr lang="fr-FR" baseline="0" dirty="0" smtClean="0"/>
              <a:t>Pas de différence analysable selon le niveau de diplômes du foyer</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13</a:t>
            </a:fld>
            <a:endParaRPr lang="fr-FR"/>
          </a:p>
        </p:txBody>
      </p:sp>
    </p:spTree>
    <p:extLst>
      <p:ext uri="{BB962C8B-B14F-4D97-AF65-F5344CB8AC3E}">
        <p14:creationId xmlns:p14="http://schemas.microsoft.com/office/powerpoint/2010/main" val="3116153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observe un</a:t>
            </a:r>
            <a:r>
              <a:rPr lang="fr-FR" baseline="0" dirty="0" smtClean="0"/>
              <a:t> effet du genre, les jeunes femmes sont plus nombreuses que les jeunes hommes à répondre que c’est assez ou très difficile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14</a:t>
            </a:fld>
            <a:endParaRPr lang="fr-FR"/>
          </a:p>
        </p:txBody>
      </p:sp>
    </p:spTree>
    <p:extLst>
      <p:ext uri="{BB962C8B-B14F-4D97-AF65-F5344CB8AC3E}">
        <p14:creationId xmlns:p14="http://schemas.microsoft.com/office/powerpoint/2010/main" val="4280839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L’aisance financière</a:t>
            </a:r>
            <a:r>
              <a:rPr lang="fr-FR" baseline="0" dirty="0" smtClean="0"/>
              <a:t> du foyer (perçue par les jeunes) influence ces croyances, les jeunes de foyers qualifiés comme les plus aisés étant plus nombreux à répondre que c’est assez ou très difficile.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15</a:t>
            </a:fld>
            <a:endParaRPr lang="fr-FR"/>
          </a:p>
        </p:txBody>
      </p:sp>
    </p:spTree>
    <p:extLst>
      <p:ext uri="{BB962C8B-B14F-4D97-AF65-F5344CB8AC3E}">
        <p14:creationId xmlns:p14="http://schemas.microsoft.com/office/powerpoint/2010/main" val="427813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16</a:t>
            </a:fld>
            <a:endParaRPr lang="fr-FR"/>
          </a:p>
        </p:txBody>
      </p:sp>
    </p:spTree>
    <p:extLst>
      <p:ext uri="{BB962C8B-B14F-4D97-AF65-F5344CB8AC3E}">
        <p14:creationId xmlns:p14="http://schemas.microsoft.com/office/powerpoint/2010/main" val="4136765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17</a:t>
            </a:fld>
            <a:endParaRPr lang="fr-FR"/>
          </a:p>
        </p:txBody>
      </p:sp>
    </p:spTree>
    <p:extLst>
      <p:ext uri="{BB962C8B-B14F-4D97-AF65-F5344CB8AC3E}">
        <p14:creationId xmlns:p14="http://schemas.microsoft.com/office/powerpoint/2010/main" val="1258800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Ici, seulement</a:t>
            </a:r>
            <a:r>
              <a:rPr lang="fr-FR" baseline="0" dirty="0" smtClean="0"/>
              <a:t> 972 répondants, car les personnes en emploi avaient une formulation un peu différente de la question, ne sont donc </a:t>
            </a:r>
            <a:r>
              <a:rPr lang="fr-FR" baseline="0" dirty="0" err="1" smtClean="0"/>
              <a:t>retenu.e.s</a:t>
            </a:r>
            <a:r>
              <a:rPr lang="fr-FR" baseline="0" dirty="0" smtClean="0"/>
              <a:t> que les jeunes qui ne sont pas encore en emploi.</a:t>
            </a:r>
          </a:p>
          <a:p>
            <a:r>
              <a:rPr lang="fr-FR" dirty="0" smtClean="0"/>
              <a:t>Quand à ce qui est de la</a:t>
            </a:r>
            <a:r>
              <a:rPr lang="fr-FR" baseline="0" dirty="0" smtClean="0"/>
              <a:t> possibilité de trouver un emploi qui leur conviendra, le pessimisme est majoritaire, puisque 54% des jeunes pensent que ce sera assez ou très difficilement qu’elles ou ils y arriveront. Ce pessimisme recule avec l’avancée en âge (et sans doute le caractère de plus en plus concret des formations suivies et les expériences accumulées), mais reste quand même encore élevé avec 44% des jeunes de plus de 22 ans qui anticipent de la difficulté.</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18</a:t>
            </a:fld>
            <a:endParaRPr lang="fr-FR"/>
          </a:p>
        </p:txBody>
      </p:sp>
    </p:spTree>
    <p:extLst>
      <p:ext uri="{BB962C8B-B14F-4D97-AF65-F5344CB8AC3E}">
        <p14:creationId xmlns:p14="http://schemas.microsoft.com/office/powerpoint/2010/main" val="2323730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 pour la croyance plus générale</a:t>
            </a:r>
            <a:r>
              <a:rPr lang="fr-FR" baseline="0" dirty="0" smtClean="0"/>
              <a:t> de difficulté pour les jeunes à trouver un emploi, on retrouve ici une différence avec des répondantes plus pessimistes que les répondants.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19</a:t>
            </a:fld>
            <a:endParaRPr lang="fr-FR"/>
          </a:p>
        </p:txBody>
      </p:sp>
    </p:spTree>
    <p:extLst>
      <p:ext uri="{BB962C8B-B14F-4D97-AF65-F5344CB8AC3E}">
        <p14:creationId xmlns:p14="http://schemas.microsoft.com/office/powerpoint/2010/main" val="3889288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 cohérence avec</a:t>
            </a:r>
            <a:r>
              <a:rPr lang="fr-FR" baseline="0" dirty="0" smtClean="0"/>
              <a:t> ce qui était observé pour la difficulté pour les jeunes en général, on s’aperçoit que p</a:t>
            </a:r>
            <a:r>
              <a:rPr lang="fr-FR" dirty="0" smtClean="0"/>
              <a:t>lus l’aisance financière</a:t>
            </a:r>
            <a:r>
              <a:rPr lang="fr-FR" baseline="0" dirty="0" smtClean="0"/>
              <a:t> du foyer </a:t>
            </a:r>
            <a:r>
              <a:rPr lang="fr-FR" dirty="0" smtClean="0"/>
              <a:t>perçue augmente, et plus la proportion</a:t>
            </a:r>
            <a:r>
              <a:rPr lang="fr-FR" baseline="0" dirty="0" smtClean="0"/>
              <a:t> de jeunes qui sont pessimistes pour eux-mêmes est grande.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21</a:t>
            </a:fld>
            <a:endParaRPr lang="fr-FR"/>
          </a:p>
        </p:txBody>
      </p:sp>
    </p:spTree>
    <p:extLst>
      <p:ext uri="{BB962C8B-B14F-4D97-AF65-F5344CB8AC3E}">
        <p14:creationId xmlns:p14="http://schemas.microsoft.com/office/powerpoint/2010/main" val="3479502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22</a:t>
            </a:fld>
            <a:endParaRPr lang="fr-FR"/>
          </a:p>
        </p:txBody>
      </p:sp>
    </p:spTree>
    <p:extLst>
      <p:ext uri="{BB962C8B-B14F-4D97-AF65-F5344CB8AC3E}">
        <p14:creationId xmlns:p14="http://schemas.microsoft.com/office/powerpoint/2010/main" val="1375124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retrouvera cette rupture qualitative</a:t>
            </a:r>
            <a:r>
              <a:rPr lang="fr-FR" baseline="0" dirty="0" smtClean="0"/>
              <a:t> pour la tranche d’âge de 22 ans et plus pour d’autres variables.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23</a:t>
            </a:fld>
            <a:endParaRPr lang="fr-FR"/>
          </a:p>
        </p:txBody>
      </p:sp>
    </p:spTree>
    <p:extLst>
      <p:ext uri="{BB962C8B-B14F-4D97-AF65-F5344CB8AC3E}">
        <p14:creationId xmlns:p14="http://schemas.microsoft.com/office/powerpoint/2010/main" val="3704677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26</a:t>
            </a:fld>
            <a:endParaRPr lang="fr-FR"/>
          </a:p>
        </p:txBody>
      </p:sp>
    </p:spTree>
    <p:extLst>
      <p:ext uri="{BB962C8B-B14F-4D97-AF65-F5344CB8AC3E}">
        <p14:creationId xmlns:p14="http://schemas.microsoft.com/office/powerpoint/2010/main" val="1544593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27</a:t>
            </a:fld>
            <a:endParaRPr lang="fr-FR"/>
          </a:p>
        </p:txBody>
      </p:sp>
    </p:spTree>
    <p:extLst>
      <p:ext uri="{BB962C8B-B14F-4D97-AF65-F5344CB8AC3E}">
        <p14:creationId xmlns:p14="http://schemas.microsoft.com/office/powerpoint/2010/main" val="960760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72%</a:t>
            </a:r>
            <a:r>
              <a:rPr lang="fr-FR" baseline="0" dirty="0" smtClean="0"/>
              <a:t> des enquêtés pense avoir de bonnes méthodes pour chercher un emploi quand elles ou ils en auront besoin.</a:t>
            </a:r>
          </a:p>
          <a:p>
            <a:r>
              <a:rPr lang="fr-FR" baseline="0" dirty="0" smtClean="0"/>
              <a:t>Progression avec la montée en âge qui paraît intuitivement raisonnable.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28</a:t>
            </a:fld>
            <a:endParaRPr lang="fr-FR"/>
          </a:p>
        </p:txBody>
      </p:sp>
    </p:spTree>
    <p:extLst>
      <p:ext uri="{BB962C8B-B14F-4D97-AF65-F5344CB8AC3E}">
        <p14:creationId xmlns:p14="http://schemas.microsoft.com/office/powerpoint/2010/main" val="1721715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Toujours</a:t>
            </a:r>
            <a:r>
              <a:rPr lang="fr-FR" baseline="0" dirty="0" smtClean="0"/>
              <a:t> l’effet de la confiance en soi des filles.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29</a:t>
            </a:fld>
            <a:endParaRPr lang="fr-FR"/>
          </a:p>
        </p:txBody>
      </p:sp>
    </p:spTree>
    <p:extLst>
      <p:ext uri="{BB962C8B-B14F-4D97-AF65-F5344CB8AC3E}">
        <p14:creationId xmlns:p14="http://schemas.microsoft.com/office/powerpoint/2010/main" val="2661677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Ici, on voit que ce sont les jeunes qui vivent dans les foyers qu’elles</a:t>
            </a:r>
            <a:r>
              <a:rPr lang="fr-FR" baseline="0" dirty="0" smtClean="0"/>
              <a:t> perçoivent comme étant en difficulté qui sont les plus nombreuses à penser maîtriser les méthodes de recherche d’emploi, et </a:t>
            </a:r>
            <a:r>
              <a:rPr lang="fr-FR" dirty="0" smtClean="0"/>
              <a:t>plus</a:t>
            </a:r>
            <a:r>
              <a:rPr lang="fr-FR" baseline="0" dirty="0" smtClean="0"/>
              <a:t> le niveau d’aisance perçu dans le foyer augmente, moins les jeunes le pensent (à vérifier avec les expériences de travail effectives).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30</a:t>
            </a:fld>
            <a:endParaRPr lang="fr-FR"/>
          </a:p>
        </p:txBody>
      </p:sp>
    </p:spTree>
    <p:extLst>
      <p:ext uri="{BB962C8B-B14F-4D97-AF65-F5344CB8AC3E}">
        <p14:creationId xmlns:p14="http://schemas.microsoft.com/office/powerpoint/2010/main" val="3104134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31</a:t>
            </a:fld>
            <a:endParaRPr lang="fr-FR"/>
          </a:p>
        </p:txBody>
      </p:sp>
    </p:spTree>
    <p:extLst>
      <p:ext uri="{BB962C8B-B14F-4D97-AF65-F5344CB8AC3E}">
        <p14:creationId xmlns:p14="http://schemas.microsoft.com/office/powerpoint/2010/main" val="3581893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32</a:t>
            </a:fld>
            <a:endParaRPr lang="fr-FR"/>
          </a:p>
        </p:txBody>
      </p:sp>
    </p:spTree>
    <p:extLst>
      <p:ext uri="{BB962C8B-B14F-4D97-AF65-F5344CB8AC3E}">
        <p14:creationId xmlns:p14="http://schemas.microsoft.com/office/powerpoint/2010/main" val="4012130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78%</a:t>
            </a:r>
            <a:r>
              <a:rPr lang="fr-FR" baseline="0" dirty="0" smtClean="0"/>
              <a:t> des jeunes pensent avoir une formation adaptée pour le métier qu’ils désirent faire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33</a:t>
            </a:fld>
            <a:endParaRPr lang="fr-FR"/>
          </a:p>
        </p:txBody>
      </p:sp>
    </p:spTree>
    <p:extLst>
      <p:ext uri="{BB962C8B-B14F-4D97-AF65-F5344CB8AC3E}">
        <p14:creationId xmlns:p14="http://schemas.microsoft.com/office/powerpoint/2010/main" val="909092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37</a:t>
            </a:fld>
            <a:endParaRPr lang="fr-FR"/>
          </a:p>
        </p:txBody>
      </p:sp>
    </p:spTree>
    <p:extLst>
      <p:ext uri="{BB962C8B-B14F-4D97-AF65-F5344CB8AC3E}">
        <p14:creationId xmlns:p14="http://schemas.microsoft.com/office/powerpoint/2010/main" val="2601468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Peu de différence selon le genre,</a:t>
            </a:r>
            <a:r>
              <a:rPr lang="fr-FR" baseline="0" dirty="0" smtClean="0"/>
              <a:t> il y a moins de 5% d’écart encore les répondants (12%) et les répondantes (8%)</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38</a:t>
            </a:fld>
            <a:endParaRPr lang="fr-FR"/>
          </a:p>
        </p:txBody>
      </p:sp>
    </p:spTree>
    <p:extLst>
      <p:ext uri="{BB962C8B-B14F-4D97-AF65-F5344CB8AC3E}">
        <p14:creationId xmlns:p14="http://schemas.microsoft.com/office/powerpoint/2010/main" val="20761414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14% des jeunes issus de foyers aux plus bas niveau de diplôme</a:t>
            </a:r>
            <a:r>
              <a:rPr lang="fr-FR" baseline="0" dirty="0" smtClean="0"/>
              <a:t> n’ont pas choisi librement leur formation, alors qu’il n’y en a que 6,5% dans les foyers ayant des niveaux de diplômes plus élevés.</a:t>
            </a:r>
          </a:p>
          <a:p>
            <a:r>
              <a:rPr lang="fr-FR" baseline="0" dirty="0" smtClean="0"/>
              <a:t>Ici le niveau d’aisance financière du foyer tel que perçu par les jeunes ne semble pas influencer cette variable dans le même sens, et on observe que c’est pour les enfants des foyers les plus aisés qu’il y a le moins de choix (près de 13% donnent les réponses 0 ou 1)</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39</a:t>
            </a:fld>
            <a:endParaRPr lang="fr-FR"/>
          </a:p>
        </p:txBody>
      </p:sp>
    </p:spTree>
    <p:extLst>
      <p:ext uri="{BB962C8B-B14F-4D97-AF65-F5344CB8AC3E}">
        <p14:creationId xmlns:p14="http://schemas.microsoft.com/office/powerpoint/2010/main" val="3124973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40</a:t>
            </a:fld>
            <a:endParaRPr lang="fr-FR"/>
          </a:p>
        </p:txBody>
      </p:sp>
    </p:spTree>
    <p:extLst>
      <p:ext uri="{BB962C8B-B14F-4D97-AF65-F5344CB8AC3E}">
        <p14:creationId xmlns:p14="http://schemas.microsoft.com/office/powerpoint/2010/main" val="2417387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41</a:t>
            </a:fld>
            <a:endParaRPr lang="fr-FR"/>
          </a:p>
        </p:txBody>
      </p:sp>
    </p:spTree>
    <p:extLst>
      <p:ext uri="{BB962C8B-B14F-4D97-AF65-F5344CB8AC3E}">
        <p14:creationId xmlns:p14="http://schemas.microsoft.com/office/powerpoint/2010/main" val="40724894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jeunes ont été plutôt moins impactés dans leurs projets en matière de travail que les plus âgés</a:t>
            </a:r>
          </a:p>
          <a:p>
            <a:r>
              <a:rPr lang="fr-FR" dirty="0" smtClean="0"/>
              <a:t>La diminution de l’optimisme est plus importante pour</a:t>
            </a:r>
            <a:r>
              <a:rPr lang="fr-FR" baseline="0" dirty="0" smtClean="0"/>
              <a:t> les plus jeunes</a:t>
            </a:r>
            <a:endParaRPr lang="fr-FR" dirty="0" smtClean="0"/>
          </a:p>
          <a:p>
            <a:r>
              <a:rPr lang="fr-FR" dirty="0" smtClean="0"/>
              <a:t>Pas de différence liée au sexe sur le changement d’attentes</a:t>
            </a:r>
          </a:p>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42</a:t>
            </a:fld>
            <a:endParaRPr lang="fr-FR"/>
          </a:p>
        </p:txBody>
      </p:sp>
    </p:spTree>
    <p:extLst>
      <p:ext uri="{BB962C8B-B14F-4D97-AF65-F5344CB8AC3E}">
        <p14:creationId xmlns:p14="http://schemas.microsoft.com/office/powerpoint/2010/main" val="3965395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Peu de différences sur</a:t>
            </a:r>
            <a:r>
              <a:rPr lang="fr-FR" baseline="0" dirty="0" smtClean="0"/>
              <a:t> cette variable selon le niveau de diplôme du foyer, en revanche le niveau d’aisance financière perçu influence cette variable.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43</a:t>
            </a:fld>
            <a:endParaRPr lang="fr-FR"/>
          </a:p>
        </p:txBody>
      </p:sp>
    </p:spTree>
    <p:extLst>
      <p:ext uri="{BB962C8B-B14F-4D97-AF65-F5344CB8AC3E}">
        <p14:creationId xmlns:p14="http://schemas.microsoft.com/office/powerpoint/2010/main" val="1540218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Plus les jeunes</a:t>
            </a:r>
            <a:r>
              <a:rPr lang="fr-FR" baseline="0" dirty="0" smtClean="0"/>
              <a:t> perçoivent leur foyer comme aisé, plus elles sont nombreuses à déclarer être moins (un peu ou beaucoup) optimistes.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44</a:t>
            </a:fld>
            <a:endParaRPr lang="fr-FR"/>
          </a:p>
        </p:txBody>
      </p:sp>
    </p:spTree>
    <p:extLst>
      <p:ext uri="{BB962C8B-B14F-4D97-AF65-F5344CB8AC3E}">
        <p14:creationId xmlns:p14="http://schemas.microsoft.com/office/powerpoint/2010/main" val="12968474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46% des jeunes n’ont pas eu</a:t>
            </a:r>
            <a:r>
              <a:rPr lang="fr-FR" baseline="0" dirty="0" smtClean="0"/>
              <a:t> de changement dans leurs attentes suite au COVID-19, elles ne sont que 9% à avoir beaucoup changé d’attente, avec une tendance à l’augmentation de ce pourcentage avec l’âge (de 6% pour les plus jeunes à 13% pour les plus âgés).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45</a:t>
            </a:fld>
            <a:endParaRPr lang="fr-FR"/>
          </a:p>
        </p:txBody>
      </p:sp>
    </p:spTree>
    <p:extLst>
      <p:ext uri="{BB962C8B-B14F-4D97-AF65-F5344CB8AC3E}">
        <p14:creationId xmlns:p14="http://schemas.microsoft.com/office/powerpoint/2010/main" val="3326813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Commenter le choix de mettre la même</a:t>
            </a:r>
            <a:r>
              <a:rPr lang="fr-FR" baseline="0" dirty="0" smtClean="0"/>
              <a:t> photos (chantiers de jeunes, </a:t>
            </a:r>
            <a:r>
              <a:rPr lang="fr-FR" baseline="0" dirty="0" err="1" smtClean="0"/>
              <a:t>Déclam</a:t>
            </a:r>
            <a:r>
              <a:rPr lang="fr-FR" baseline="0" dirty="0" smtClean="0"/>
              <a:t>’). Nos étudiants en train de faire un mur, mais dans un cadre contraint, qui au Québec, par exemple, serait malgré tout considéré comme du temps de bénévolat.</a:t>
            </a:r>
          </a:p>
          <a:p>
            <a:r>
              <a:rPr lang="fr-FR" dirty="0" smtClean="0"/>
              <a:t>La section s’intitulait</a:t>
            </a:r>
            <a:r>
              <a:rPr lang="fr-FR" baseline="0" dirty="0" smtClean="0"/>
              <a:t> d’ailleurs « En matière de citoyenneté …. »</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46</a:t>
            </a:fld>
            <a:endParaRPr lang="fr-FR"/>
          </a:p>
        </p:txBody>
      </p:sp>
    </p:spTree>
    <p:extLst>
      <p:ext uri="{BB962C8B-B14F-4D97-AF65-F5344CB8AC3E}">
        <p14:creationId xmlns:p14="http://schemas.microsoft.com/office/powerpoint/2010/main" val="2248062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47</a:t>
            </a:fld>
            <a:endParaRPr lang="fr-FR"/>
          </a:p>
        </p:txBody>
      </p:sp>
    </p:spTree>
    <p:extLst>
      <p:ext uri="{BB962C8B-B14F-4D97-AF65-F5344CB8AC3E}">
        <p14:creationId xmlns:p14="http://schemas.microsoft.com/office/powerpoint/2010/main" val="3464532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48</a:t>
            </a:fld>
            <a:endParaRPr lang="fr-FR"/>
          </a:p>
        </p:txBody>
      </p:sp>
    </p:spTree>
    <p:extLst>
      <p:ext uri="{BB962C8B-B14F-4D97-AF65-F5344CB8AC3E}">
        <p14:creationId xmlns:p14="http://schemas.microsoft.com/office/powerpoint/2010/main" val="41329485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16% des jeunes disent être souvent bénévoles, « 16%</a:t>
            </a:r>
            <a:r>
              <a:rPr lang="fr-FR" baseline="0" dirty="0" smtClean="0"/>
              <a:t> le sont de temps en temps ».</a:t>
            </a:r>
          </a:p>
          <a:p>
            <a:r>
              <a:rPr lang="fr-FR" baseline="0" dirty="0" smtClean="0"/>
              <a:t>Fluctuations avec l’âge sont irrégulières, il y a une augmentation de la part de bénévoles de la tranche des 15-17 à la tranche 20-21, puis une redescente. On peut se dire qu’il y a une rupture qualitative pour la tranche 22 et +.</a:t>
            </a:r>
          </a:p>
          <a:p>
            <a:r>
              <a:rPr lang="fr-FR" baseline="0" dirty="0" smtClean="0"/>
              <a:t>Peu de différence quant au sexe sur la proportion de jeunes qui ne le sont jamais, en </a:t>
            </a:r>
            <a:r>
              <a:rPr lang="fr-FR" baseline="0" dirty="0" err="1" smtClean="0"/>
              <a:t>revnache</a:t>
            </a:r>
            <a:r>
              <a:rPr lang="fr-FR" baseline="0" dirty="0" smtClean="0"/>
              <a:t>, il semble y avoir une </a:t>
            </a:r>
            <a:r>
              <a:rPr lang="fr-FR" baseline="0" dirty="0" err="1" smtClean="0"/>
              <a:t>ddifférence</a:t>
            </a:r>
            <a:r>
              <a:rPr lang="fr-FR" baseline="0" dirty="0" smtClean="0"/>
              <a:t> quant à la fréquence du bénévolat, à l’avantage des jeunes filles.</a:t>
            </a:r>
          </a:p>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49</a:t>
            </a:fld>
            <a:endParaRPr lang="fr-FR"/>
          </a:p>
        </p:txBody>
      </p:sp>
    </p:spTree>
    <p:extLst>
      <p:ext uri="{BB962C8B-B14F-4D97-AF65-F5344CB8AC3E}">
        <p14:creationId xmlns:p14="http://schemas.microsoft.com/office/powerpoint/2010/main" val="3951774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Pas d’effet du niveau d’aisance financière</a:t>
            </a:r>
            <a:r>
              <a:rPr lang="fr-FR" baseline="0" dirty="0" smtClean="0"/>
              <a:t> perçue, en revanche, un augmentation de la part des bénévoles et de la fréquence du bénévolat en fonction du niveau de diplôme du foyer.</a:t>
            </a:r>
          </a:p>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50</a:t>
            </a:fld>
            <a:endParaRPr lang="fr-FR"/>
          </a:p>
        </p:txBody>
      </p:sp>
    </p:spTree>
    <p:extLst>
      <p:ext uri="{BB962C8B-B14F-4D97-AF65-F5344CB8AC3E}">
        <p14:creationId xmlns:p14="http://schemas.microsoft.com/office/powerpoint/2010/main" val="23069570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51</a:t>
            </a:fld>
            <a:endParaRPr lang="fr-FR"/>
          </a:p>
        </p:txBody>
      </p:sp>
    </p:spTree>
    <p:extLst>
      <p:ext uri="{BB962C8B-B14F-4D97-AF65-F5344CB8AC3E}">
        <p14:creationId xmlns:p14="http://schemas.microsoft.com/office/powerpoint/2010/main" val="3149853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52</a:t>
            </a:fld>
            <a:endParaRPr lang="fr-FR"/>
          </a:p>
        </p:txBody>
      </p:sp>
    </p:spTree>
    <p:extLst>
      <p:ext uri="{BB962C8B-B14F-4D97-AF65-F5344CB8AC3E}">
        <p14:creationId xmlns:p14="http://schemas.microsoft.com/office/powerpoint/2010/main" val="9169235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53</a:t>
            </a:fld>
            <a:endParaRPr lang="fr-FR"/>
          </a:p>
        </p:txBody>
      </p:sp>
    </p:spTree>
    <p:extLst>
      <p:ext uri="{BB962C8B-B14F-4D97-AF65-F5344CB8AC3E}">
        <p14:creationId xmlns:p14="http://schemas.microsoft.com/office/powerpoint/2010/main" val="3929863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54</a:t>
            </a:fld>
            <a:endParaRPr lang="fr-FR"/>
          </a:p>
        </p:txBody>
      </p:sp>
    </p:spTree>
    <p:extLst>
      <p:ext uri="{BB962C8B-B14F-4D97-AF65-F5344CB8AC3E}">
        <p14:creationId xmlns:p14="http://schemas.microsoft.com/office/powerpoint/2010/main" val="9608055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55</a:t>
            </a:fld>
            <a:endParaRPr lang="fr-FR"/>
          </a:p>
        </p:txBody>
      </p:sp>
    </p:spTree>
    <p:extLst>
      <p:ext uri="{BB962C8B-B14F-4D97-AF65-F5344CB8AC3E}">
        <p14:creationId xmlns:p14="http://schemas.microsoft.com/office/powerpoint/2010/main" val="1862028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l’enquête JATRIM, on avait observé une augmentation avec l’âge du refus de représenter les jeunes et une diminution de l’acceptation. Ici, il y a presque une tendance à l’augmentation de</a:t>
            </a:r>
            <a:r>
              <a:rPr lang="fr-FR" baseline="0" dirty="0" smtClean="0"/>
              <a:t> l’acceptation et au repli du refus.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56</a:t>
            </a:fld>
            <a:endParaRPr lang="fr-FR"/>
          </a:p>
        </p:txBody>
      </p:sp>
    </p:spTree>
    <p:extLst>
      <p:ext uri="{BB962C8B-B14F-4D97-AF65-F5344CB8AC3E}">
        <p14:creationId xmlns:p14="http://schemas.microsoft.com/office/powerpoint/2010/main" val="4163357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Peu de différences</a:t>
            </a:r>
            <a:r>
              <a:rPr lang="fr-FR" baseline="0" dirty="0" smtClean="0"/>
              <a:t> selon le niveau de diplômes et l’aisance perçue du foyer.</a:t>
            </a:r>
          </a:p>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57</a:t>
            </a:fld>
            <a:endParaRPr lang="fr-FR"/>
          </a:p>
        </p:txBody>
      </p:sp>
    </p:spTree>
    <p:extLst>
      <p:ext uri="{BB962C8B-B14F-4D97-AF65-F5344CB8AC3E}">
        <p14:creationId xmlns:p14="http://schemas.microsoft.com/office/powerpoint/2010/main" val="12558102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58</a:t>
            </a:fld>
            <a:endParaRPr lang="fr-FR"/>
          </a:p>
        </p:txBody>
      </p:sp>
    </p:spTree>
    <p:extLst>
      <p:ext uri="{BB962C8B-B14F-4D97-AF65-F5344CB8AC3E}">
        <p14:creationId xmlns:p14="http://schemas.microsoft.com/office/powerpoint/2010/main" val="9789063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59</a:t>
            </a:fld>
            <a:endParaRPr lang="fr-FR"/>
          </a:p>
        </p:txBody>
      </p:sp>
    </p:spTree>
    <p:extLst>
      <p:ext uri="{BB962C8B-B14F-4D97-AF65-F5344CB8AC3E}">
        <p14:creationId xmlns:p14="http://schemas.microsoft.com/office/powerpoint/2010/main" val="32605681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répondre</a:t>
            </a:r>
            <a:r>
              <a:rPr lang="fr-FR" baseline="0" dirty="0" smtClean="0"/>
              <a:t> au sondage, 43 % des jeunes répondent Beaucoup » </a:t>
            </a:r>
          </a:p>
          <a:p>
            <a:r>
              <a:rPr lang="fr-FR" baseline="0" dirty="0" smtClean="0"/>
              <a:t>On constate une </a:t>
            </a:r>
            <a:r>
              <a:rPr lang="fr-FR" dirty="0" smtClean="0"/>
              <a:t>désaffection de plus en plus grande avec l’âge</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60</a:t>
            </a:fld>
            <a:endParaRPr lang="fr-FR"/>
          </a:p>
        </p:txBody>
      </p:sp>
    </p:spTree>
    <p:extLst>
      <p:ext uri="{BB962C8B-B14F-4D97-AF65-F5344CB8AC3E}">
        <p14:creationId xmlns:p14="http://schemas.microsoft.com/office/powerpoint/2010/main" val="3947193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61</a:t>
            </a:fld>
            <a:endParaRPr lang="fr-FR"/>
          </a:p>
        </p:txBody>
      </p:sp>
    </p:spTree>
    <p:extLst>
      <p:ext uri="{BB962C8B-B14F-4D97-AF65-F5344CB8AC3E}">
        <p14:creationId xmlns:p14="http://schemas.microsoft.com/office/powerpoint/2010/main" val="4592775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62</a:t>
            </a:fld>
            <a:endParaRPr lang="fr-FR"/>
          </a:p>
        </p:txBody>
      </p:sp>
    </p:spTree>
    <p:extLst>
      <p:ext uri="{BB962C8B-B14F-4D97-AF65-F5344CB8AC3E}">
        <p14:creationId xmlns:p14="http://schemas.microsoft.com/office/powerpoint/2010/main" val="29931391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63</a:t>
            </a:fld>
            <a:endParaRPr lang="fr-FR"/>
          </a:p>
        </p:txBody>
      </p:sp>
    </p:spTree>
    <p:extLst>
      <p:ext uri="{BB962C8B-B14F-4D97-AF65-F5344CB8AC3E}">
        <p14:creationId xmlns:p14="http://schemas.microsoft.com/office/powerpoint/2010/main" val="41025453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64</a:t>
            </a:fld>
            <a:endParaRPr lang="fr-FR"/>
          </a:p>
        </p:txBody>
      </p:sp>
    </p:spTree>
    <p:extLst>
      <p:ext uri="{BB962C8B-B14F-4D97-AF65-F5344CB8AC3E}">
        <p14:creationId xmlns:p14="http://schemas.microsoft.com/office/powerpoint/2010/main" val="7697398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Illustrée ici seulement par deux points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65</a:t>
            </a:fld>
            <a:endParaRPr lang="fr-FR"/>
          </a:p>
        </p:txBody>
      </p:sp>
    </p:spTree>
    <p:extLst>
      <p:ext uri="{BB962C8B-B14F-4D97-AF65-F5344CB8AC3E}">
        <p14:creationId xmlns:p14="http://schemas.microsoft.com/office/powerpoint/2010/main" val="42766643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Illustrée ici seulement par deux points</a:t>
            </a: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66</a:t>
            </a:fld>
            <a:endParaRPr lang="fr-FR"/>
          </a:p>
        </p:txBody>
      </p:sp>
    </p:spTree>
    <p:extLst>
      <p:ext uri="{BB962C8B-B14F-4D97-AF65-F5344CB8AC3E}">
        <p14:creationId xmlns:p14="http://schemas.microsoft.com/office/powerpoint/2010/main" val="12039293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67</a:t>
            </a:fld>
            <a:endParaRPr lang="fr-FR"/>
          </a:p>
        </p:txBody>
      </p:sp>
    </p:spTree>
    <p:extLst>
      <p:ext uri="{BB962C8B-B14F-4D97-AF65-F5344CB8AC3E}">
        <p14:creationId xmlns:p14="http://schemas.microsoft.com/office/powerpoint/2010/main" val="21348604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Des filles qui sont donc plus pessimistes que les garçons autant pour les jeunes en général que pour elle en particulier. Des filles qui en raison de leur manque de confiance pensent moins que les garçons maîtriser les méthodes de recherche (à vérifier ultérieurement si elles ont moins d'expériences professionnelles) et qui alors qu'elles sont plus nombreuses que les garçons à penser qu'elles ont une formation adaptée à leur projet, sont quand même moins optimistes que les garçons sur la possibilité de trouver un emploi qui leur conviendra. </a:t>
            </a:r>
            <a:br>
              <a:rPr lang="fr-FR" dirty="0" smtClean="0"/>
            </a:br>
            <a:r>
              <a:rPr lang="fr-FR" dirty="0" smtClean="0"/>
              <a:t/>
            </a:r>
            <a:br>
              <a:rPr lang="fr-FR" dirty="0" smtClean="0"/>
            </a:br>
            <a:r>
              <a:rPr lang="fr-FR" dirty="0" smtClean="0"/>
              <a:t>Un effet du niveau perçu d'aisance financière du foyer sur la représentation concernant la possibilité de trouver un emploi qui convienne... </a:t>
            </a:r>
            <a:br>
              <a:rPr lang="fr-FR" dirty="0" smtClean="0"/>
            </a:br>
            <a:r>
              <a:rPr lang="fr-FR" dirty="0" smtClean="0"/>
              <a:t/>
            </a:r>
            <a:br>
              <a:rPr lang="fr-FR" dirty="0" smtClean="0"/>
            </a:br>
            <a:r>
              <a:rPr lang="fr-FR" dirty="0" smtClean="0"/>
              <a:t>Une tranche de 22 ans et plus qui est sans doute qualitativement différentes des autres tranches d'âges </a:t>
            </a:r>
            <a:br>
              <a:rPr lang="fr-FR" dirty="0" smtClean="0"/>
            </a:br>
            <a:endParaRPr lang="fr-FR" dirty="0"/>
          </a:p>
        </p:txBody>
      </p:sp>
      <p:sp>
        <p:nvSpPr>
          <p:cNvPr id="4" name="Espace réservé du numéro de diapositive 3"/>
          <p:cNvSpPr>
            <a:spLocks noGrp="1"/>
          </p:cNvSpPr>
          <p:nvPr>
            <p:ph type="sldNum" sz="quarter" idx="10"/>
          </p:nvPr>
        </p:nvSpPr>
        <p:spPr/>
        <p:txBody>
          <a:bodyPr/>
          <a:lstStyle/>
          <a:p>
            <a:pPr>
              <a:defRPr/>
            </a:pPr>
            <a:fld id="{A3981E54-9714-46D5-9681-826DB6A5026F}" type="slidenum">
              <a:rPr lang="fr-FR" smtClean="0"/>
              <a:pPr>
                <a:defRPr/>
              </a:pPr>
              <a:t>68</a:t>
            </a:fld>
            <a:endParaRPr lang="fr-FR"/>
          </a:p>
        </p:txBody>
      </p:sp>
    </p:spTree>
    <p:extLst>
      <p:ext uri="{BB962C8B-B14F-4D97-AF65-F5344CB8AC3E}">
        <p14:creationId xmlns:p14="http://schemas.microsoft.com/office/powerpoint/2010/main" val="3257659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197A99C4-C398-41C3-AC98-695A5FB7731D}" type="slidenum">
              <a:rPr lang="fr-FR"/>
              <a:pPr>
                <a:defRPr/>
              </a:pPr>
              <a:t>‹N°›</a:t>
            </a:fld>
            <a:endParaRPr lang="fr-FR"/>
          </a:p>
        </p:txBody>
      </p:sp>
    </p:spTree>
    <p:extLst>
      <p:ext uri="{BB962C8B-B14F-4D97-AF65-F5344CB8AC3E}">
        <p14:creationId xmlns:p14="http://schemas.microsoft.com/office/powerpoint/2010/main" val="412026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93FB5D6-9F8C-4316-8B57-4B3E6BDDFC75}" type="slidenum">
              <a:rPr lang="fr-FR"/>
              <a:pPr>
                <a:defRPr/>
              </a:pPr>
              <a:t>‹N°›</a:t>
            </a:fld>
            <a:endParaRPr lang="fr-FR"/>
          </a:p>
        </p:txBody>
      </p:sp>
    </p:spTree>
    <p:extLst>
      <p:ext uri="{BB962C8B-B14F-4D97-AF65-F5344CB8AC3E}">
        <p14:creationId xmlns:p14="http://schemas.microsoft.com/office/powerpoint/2010/main" val="79968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BC6FE6B-B97E-499B-8770-485EF834F420}" type="slidenum">
              <a:rPr lang="fr-FR"/>
              <a:pPr>
                <a:defRPr/>
              </a:pPr>
              <a:t>‹N°›</a:t>
            </a:fld>
            <a:endParaRPr lang="fr-FR"/>
          </a:p>
        </p:txBody>
      </p:sp>
    </p:spTree>
    <p:extLst>
      <p:ext uri="{BB962C8B-B14F-4D97-AF65-F5344CB8AC3E}">
        <p14:creationId xmlns:p14="http://schemas.microsoft.com/office/powerpoint/2010/main" val="4110418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2B852FFD-0B0F-4368-BD42-3DFE139C07A5}" type="slidenum">
              <a:rPr lang="fr-FR"/>
              <a:pPr>
                <a:defRPr/>
              </a:pPr>
              <a:t>‹N°›</a:t>
            </a:fld>
            <a:endParaRPr lang="fr-FR"/>
          </a:p>
        </p:txBody>
      </p:sp>
    </p:spTree>
    <p:extLst>
      <p:ext uri="{BB962C8B-B14F-4D97-AF65-F5344CB8AC3E}">
        <p14:creationId xmlns:p14="http://schemas.microsoft.com/office/powerpoint/2010/main" val="3344359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E48326E6-FCA0-4A3F-998A-9E9697EA24F6}" type="slidenum">
              <a:rPr lang="fr-FR"/>
              <a:pPr>
                <a:defRPr/>
              </a:pPr>
              <a:t>‹N°›</a:t>
            </a:fld>
            <a:endParaRPr lang="fr-FR"/>
          </a:p>
        </p:txBody>
      </p:sp>
    </p:spTree>
    <p:extLst>
      <p:ext uri="{BB962C8B-B14F-4D97-AF65-F5344CB8AC3E}">
        <p14:creationId xmlns:p14="http://schemas.microsoft.com/office/powerpoint/2010/main" val="1612440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EF30FA51-0FA2-4CC1-A983-810BCF58D7E3}" type="slidenum">
              <a:rPr lang="fr-FR"/>
              <a:pPr>
                <a:defRPr/>
              </a:pPr>
              <a:t>‹N°›</a:t>
            </a:fld>
            <a:endParaRPr lang="fr-FR"/>
          </a:p>
        </p:txBody>
      </p:sp>
    </p:spTree>
    <p:extLst>
      <p:ext uri="{BB962C8B-B14F-4D97-AF65-F5344CB8AC3E}">
        <p14:creationId xmlns:p14="http://schemas.microsoft.com/office/powerpoint/2010/main" val="322528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EAD74548-6B90-4A69-92D4-E0E2554D2263}" type="slidenum">
              <a:rPr lang="fr-FR"/>
              <a:pPr>
                <a:defRPr/>
              </a:pPr>
              <a:t>‹N°›</a:t>
            </a:fld>
            <a:endParaRPr lang="fr-FR"/>
          </a:p>
        </p:txBody>
      </p:sp>
    </p:spTree>
    <p:extLst>
      <p:ext uri="{BB962C8B-B14F-4D97-AF65-F5344CB8AC3E}">
        <p14:creationId xmlns:p14="http://schemas.microsoft.com/office/powerpoint/2010/main" val="86228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ABF006A-6A12-4879-B3D7-62E5734BDBA4}" type="slidenum">
              <a:rPr lang="fr-FR"/>
              <a:pPr>
                <a:defRPr/>
              </a:pPr>
              <a:t>‹N°›</a:t>
            </a:fld>
            <a:endParaRPr lang="fr-FR"/>
          </a:p>
        </p:txBody>
      </p:sp>
    </p:spTree>
    <p:extLst>
      <p:ext uri="{BB962C8B-B14F-4D97-AF65-F5344CB8AC3E}">
        <p14:creationId xmlns:p14="http://schemas.microsoft.com/office/powerpoint/2010/main" val="10669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0ECC83E0-080A-47D9-A725-0043A9AB327A}" type="slidenum">
              <a:rPr lang="fr-FR"/>
              <a:pPr>
                <a:defRPr/>
              </a:pPr>
              <a:t>‹N°›</a:t>
            </a:fld>
            <a:endParaRPr lang="fr-FR"/>
          </a:p>
        </p:txBody>
      </p:sp>
    </p:spTree>
    <p:extLst>
      <p:ext uri="{BB962C8B-B14F-4D97-AF65-F5344CB8AC3E}">
        <p14:creationId xmlns:p14="http://schemas.microsoft.com/office/powerpoint/2010/main" val="343894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4FBC809-D207-4FFC-897D-7620BBBF3448}" type="slidenum">
              <a:rPr lang="fr-FR"/>
              <a:pPr>
                <a:defRPr/>
              </a:pPr>
              <a:t>‹N°›</a:t>
            </a:fld>
            <a:endParaRPr lang="fr-FR"/>
          </a:p>
        </p:txBody>
      </p:sp>
    </p:spTree>
    <p:extLst>
      <p:ext uri="{BB962C8B-B14F-4D97-AF65-F5344CB8AC3E}">
        <p14:creationId xmlns:p14="http://schemas.microsoft.com/office/powerpoint/2010/main" val="2920775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smtClean="0"/>
              <a:t>Conférences de l’AtSaC, Figeac, 7 juillet 2021</a:t>
            </a: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15D76B1F-F0D1-4046-90FA-7AA0F87C79AF}" type="slidenum">
              <a:rPr lang="fr-FR"/>
              <a:pPr>
                <a:defRPr/>
              </a:pPr>
              <a:t>‹N°›</a:t>
            </a:fld>
            <a:endParaRPr lang="fr-FR"/>
          </a:p>
        </p:txBody>
      </p:sp>
    </p:spTree>
    <p:extLst>
      <p:ext uri="{BB962C8B-B14F-4D97-AF65-F5344CB8AC3E}">
        <p14:creationId xmlns:p14="http://schemas.microsoft.com/office/powerpoint/2010/main" val="68926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3072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3072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a:defRPr/>
            </a:pPr>
            <a:r>
              <a:rPr lang="fr-FR" smtClean="0"/>
              <a:t>Conférences de l’AtSaC, Figeac, 7 juillet 2021</a:t>
            </a:r>
            <a:endParaRPr lang="fr-FR"/>
          </a:p>
        </p:txBody>
      </p:sp>
      <p:sp>
        <p:nvSpPr>
          <p:cNvPr id="3072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C17E5A92-A6FE-4B5D-817E-E7956C847E85}"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4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5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chart" Target="../charts/chart19.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41037" y="152392"/>
            <a:ext cx="8640960" cy="2331914"/>
          </a:xfrm>
        </p:spPr>
        <p:txBody>
          <a:bodyPr/>
          <a:lstStyle/>
          <a:p>
            <a:pPr eaLnBrk="1" hangingPunct="1"/>
            <a:r>
              <a:rPr lang="fr-FR" altLang="zh-CN" sz="3600" b="1" dirty="0" smtClean="0">
                <a:ea typeface="宋体" pitchFamily="2" charset="-122"/>
              </a:rPr>
              <a:t/>
            </a:r>
            <a:br>
              <a:rPr lang="fr-FR" altLang="zh-CN" sz="3600" b="1" dirty="0" smtClean="0">
                <a:ea typeface="宋体" pitchFamily="2" charset="-122"/>
              </a:rPr>
            </a:br>
            <a:r>
              <a:rPr lang="fr-FR" altLang="zh-CN" sz="3600" b="1" dirty="0" smtClean="0">
                <a:ea typeface="宋体" pitchFamily="2" charset="-122"/>
              </a:rPr>
              <a:t/>
            </a:r>
            <a:br>
              <a:rPr lang="fr-FR" altLang="zh-CN" sz="3600" b="1" dirty="0" smtClean="0">
                <a:ea typeface="宋体" pitchFamily="2" charset="-122"/>
              </a:rPr>
            </a:br>
            <a:r>
              <a:rPr lang="fr-FR" sz="3600" b="1" dirty="0" smtClean="0"/>
              <a:t>Perspectives </a:t>
            </a:r>
            <a:r>
              <a:rPr lang="fr-FR" sz="3600" b="1" dirty="0"/>
              <a:t>d’avenir des jeunes en matière de travail et </a:t>
            </a:r>
            <a:r>
              <a:rPr lang="fr-FR" sz="3600" b="1" dirty="0" smtClean="0"/>
              <a:t>d’engagement </a:t>
            </a:r>
            <a:r>
              <a:rPr lang="fr-FR" sz="3200" dirty="0"/>
              <a:t>Premiers résultats de l’enquête 2021</a:t>
            </a:r>
            <a:r>
              <a:rPr lang="fr-FR" sz="3600" b="1" dirty="0"/>
              <a:t/>
            </a:r>
            <a:br>
              <a:rPr lang="fr-FR" sz="3600" b="1" dirty="0"/>
            </a:br>
            <a:r>
              <a:rPr lang="fr-FR" altLang="zh-CN" sz="3600" b="1" dirty="0">
                <a:ea typeface="宋体" pitchFamily="2" charset="-122"/>
              </a:rPr>
              <a:t/>
            </a:r>
            <a:br>
              <a:rPr lang="fr-FR" altLang="zh-CN" sz="3600" b="1" dirty="0">
                <a:ea typeface="宋体" pitchFamily="2" charset="-122"/>
              </a:rPr>
            </a:br>
            <a:endParaRPr lang="fr-FR" altLang="fr-FR" sz="3600" b="1" i="1"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924" y="4682724"/>
            <a:ext cx="3857072" cy="191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2"/>
          <p:cNvSpPr txBox="1">
            <a:spLocks noChangeArrowheads="1"/>
          </p:cNvSpPr>
          <p:nvPr/>
        </p:nvSpPr>
        <p:spPr bwMode="auto">
          <a:xfrm>
            <a:off x="401636" y="2133528"/>
            <a:ext cx="8319761" cy="259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r>
              <a:rPr lang="fr-FR" altLang="fr-FR" sz="2800" b="1" kern="0" dirty="0" smtClean="0"/>
              <a:t>Observatoire des Jeunesses </a:t>
            </a:r>
          </a:p>
          <a:p>
            <a:pPr eaLnBrk="1" hangingPunct="1"/>
            <a:r>
              <a:rPr lang="fr-FR" altLang="fr-FR" sz="2800" b="1" kern="0" dirty="0" smtClean="0"/>
              <a:t>et des Politiques Jeunesses du Lot</a:t>
            </a:r>
            <a:br>
              <a:rPr lang="fr-FR" altLang="fr-FR" sz="2800" b="1" kern="0" dirty="0" smtClean="0"/>
            </a:br>
            <a:r>
              <a:rPr lang="fr-FR" altLang="fr-FR" sz="2400" b="1" kern="0" dirty="0" smtClean="0"/>
              <a:t>Christophe DANSAC</a:t>
            </a:r>
            <a:endParaRPr lang="fr-FR" altLang="fr-FR" sz="2400" kern="0" dirty="0" smtClean="0"/>
          </a:p>
          <a:p>
            <a:pPr eaLnBrk="1" hangingPunct="1"/>
            <a:r>
              <a:rPr lang="fr-FR" altLang="fr-FR" sz="1100" kern="0" dirty="0"/>
              <a:t/>
            </a:r>
            <a:br>
              <a:rPr lang="fr-FR" altLang="fr-FR" sz="1100" kern="0" dirty="0"/>
            </a:br>
            <a:r>
              <a:rPr lang="fr-FR" altLang="fr-FR" sz="2000" i="1" kern="0" dirty="0" smtClean="0"/>
              <a:t>Équipe ONOP-G (Grip) /  IUT Toulouse 2 Figeac  </a:t>
            </a:r>
            <a:br>
              <a:rPr lang="fr-FR" altLang="fr-FR" sz="2000" i="1" kern="0" dirty="0" smtClean="0"/>
            </a:br>
            <a:endParaRPr lang="fr-FR" altLang="fr-FR" sz="2000" i="1" kern="0" dirty="0" smtClean="0"/>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4688384"/>
            <a:ext cx="3048264" cy="1905165"/>
          </a:xfrm>
          <a:prstGeom prst="rect">
            <a:avLst/>
          </a:prstGeom>
        </p:spPr>
      </p:pic>
      <p:pic>
        <p:nvPicPr>
          <p:cNvPr id="4" name="Imag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2949" y="4725144"/>
            <a:ext cx="1355973" cy="186840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363272" cy="1143000"/>
          </a:xfrm>
        </p:spPr>
        <p:txBody>
          <a:bodyPr/>
          <a:lstStyle/>
          <a:p>
            <a:pPr algn="l"/>
            <a:r>
              <a:rPr lang="fr-FR" dirty="0" smtClean="0"/>
              <a:t>Quelques mots sur l’observatoire</a:t>
            </a:r>
            <a:endParaRPr lang="fr-FR" dirty="0"/>
          </a:p>
        </p:txBody>
      </p:sp>
      <p:sp>
        <p:nvSpPr>
          <p:cNvPr id="3" name="Espace réservé du contenu 2"/>
          <p:cNvSpPr>
            <a:spLocks noGrp="1"/>
          </p:cNvSpPr>
          <p:nvPr>
            <p:ph idx="1"/>
          </p:nvPr>
        </p:nvSpPr>
        <p:spPr>
          <a:xfrm>
            <a:off x="457200" y="1417638"/>
            <a:ext cx="8229600" cy="4708525"/>
          </a:xfrm>
        </p:spPr>
        <p:txBody>
          <a:bodyPr/>
          <a:lstStyle/>
          <a:p>
            <a:r>
              <a:rPr lang="fr-FR" sz="2800" dirty="0" smtClean="0"/>
              <a:t>Les liens Formation–Recherche–Territoire au Département Carrières Sociales de l’IUT de Figeac</a:t>
            </a:r>
          </a:p>
          <a:p>
            <a:r>
              <a:rPr lang="fr-FR" sz="2800" dirty="0" smtClean="0"/>
              <a:t>Diagnostic jeunesse par la DDCSPP en 2019</a:t>
            </a:r>
          </a:p>
          <a:p>
            <a:r>
              <a:rPr lang="fr-FR" sz="2800" dirty="0" smtClean="0"/>
              <a:t>Schéma Départemental des Services </a:t>
            </a:r>
            <a:br>
              <a:rPr lang="fr-FR" sz="2800" dirty="0" smtClean="0"/>
            </a:br>
            <a:r>
              <a:rPr lang="fr-FR" sz="2800" dirty="0" smtClean="0"/>
              <a:t>aux Familles et d’Animation </a:t>
            </a:r>
            <a:br>
              <a:rPr lang="fr-FR" sz="2800" dirty="0" smtClean="0"/>
            </a:br>
            <a:r>
              <a:rPr lang="fr-FR" sz="2800" dirty="0" smtClean="0"/>
              <a:t>de la Vie Sociale</a:t>
            </a:r>
          </a:p>
          <a:p>
            <a:r>
              <a:rPr lang="fr-FR" sz="2800" dirty="0" smtClean="0"/>
              <a:t>Caractère participatif</a:t>
            </a:r>
          </a:p>
          <a:p>
            <a:r>
              <a:rPr lang="fr-FR" sz="2800" dirty="0" smtClean="0"/>
              <a:t>Pérennisation (suivi longitudinal des questions de jeunesse) </a:t>
            </a:r>
          </a:p>
          <a:p>
            <a:endParaRPr lang="fr-FR" sz="28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9" name="Image 8"/>
          <p:cNvPicPr>
            <a:picLocks noChangeAspect="1"/>
          </p:cNvPicPr>
          <p:nvPr/>
        </p:nvPicPr>
        <p:blipFill>
          <a:blip r:embed="rId4"/>
          <a:stretch>
            <a:fillRect/>
          </a:stretch>
        </p:blipFill>
        <p:spPr>
          <a:xfrm>
            <a:off x="6876256" y="3429000"/>
            <a:ext cx="1296144" cy="1835356"/>
          </a:xfrm>
          <a:prstGeom prst="rect">
            <a:avLst/>
          </a:prstGeom>
        </p:spPr>
      </p:pic>
    </p:spTree>
    <p:extLst>
      <p:ext uri="{BB962C8B-B14F-4D97-AF65-F5344CB8AC3E}">
        <p14:creationId xmlns:p14="http://schemas.microsoft.com/office/powerpoint/2010/main" val="274504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Remerciements pour cette enquête</a:t>
            </a:r>
            <a:endParaRPr lang="fr-FR" dirty="0"/>
          </a:p>
        </p:txBody>
      </p:sp>
      <p:sp>
        <p:nvSpPr>
          <p:cNvPr id="3" name="Espace réservé du contenu 2"/>
          <p:cNvSpPr>
            <a:spLocks noGrp="1"/>
          </p:cNvSpPr>
          <p:nvPr>
            <p:ph idx="1"/>
          </p:nvPr>
        </p:nvSpPr>
        <p:spPr/>
        <p:txBody>
          <a:bodyPr/>
          <a:lstStyle/>
          <a:p>
            <a:r>
              <a:rPr lang="fr-FR" sz="2800" dirty="0" smtClean="0"/>
              <a:t>Les </a:t>
            </a:r>
            <a:r>
              <a:rPr lang="fr-FR" sz="2800" dirty="0" err="1" smtClean="0"/>
              <a:t>étudiant.e.s</a:t>
            </a:r>
            <a:r>
              <a:rPr lang="fr-FR" sz="2800" dirty="0" smtClean="0"/>
              <a:t> de 1</a:t>
            </a:r>
            <a:r>
              <a:rPr lang="fr-FR" sz="2800" baseline="30000" dirty="0" smtClean="0"/>
              <a:t>ère</a:t>
            </a:r>
            <a:r>
              <a:rPr lang="fr-FR" sz="2800" dirty="0" smtClean="0"/>
              <a:t> année de Carrières Sociales</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270081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a:t>
            </a:fld>
            <a:endParaRPr lang="fr-FR" dirty="0"/>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497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Remerciements pour cette enquête</a:t>
            </a:r>
            <a:endParaRPr lang="fr-FR" dirty="0"/>
          </a:p>
        </p:txBody>
      </p:sp>
      <p:sp>
        <p:nvSpPr>
          <p:cNvPr id="3" name="Espace réservé du contenu 2"/>
          <p:cNvSpPr>
            <a:spLocks noGrp="1"/>
          </p:cNvSpPr>
          <p:nvPr>
            <p:ph idx="1"/>
          </p:nvPr>
        </p:nvSpPr>
        <p:spPr/>
        <p:txBody>
          <a:bodyPr/>
          <a:lstStyle/>
          <a:p>
            <a:r>
              <a:rPr lang="fr-FR" sz="2800" dirty="0" smtClean="0"/>
              <a:t>Les </a:t>
            </a:r>
            <a:r>
              <a:rPr lang="fr-FR" sz="2800" dirty="0" err="1" smtClean="0"/>
              <a:t>étudiant.e.s</a:t>
            </a:r>
            <a:r>
              <a:rPr lang="fr-FR" sz="2800" dirty="0" smtClean="0"/>
              <a:t> de 1</a:t>
            </a:r>
            <a:r>
              <a:rPr lang="fr-FR" sz="2800" baseline="30000" dirty="0" smtClean="0"/>
              <a:t>ère</a:t>
            </a:r>
            <a:r>
              <a:rPr lang="fr-FR" sz="2800" dirty="0" smtClean="0"/>
              <a:t> année de Carrières Sociales</a:t>
            </a:r>
          </a:p>
          <a:p>
            <a:r>
              <a:rPr lang="fr-FR" sz="2800" dirty="0" smtClean="0"/>
              <a:t>La Mission Locale du Lot</a:t>
            </a:r>
          </a:p>
          <a:p>
            <a:r>
              <a:rPr lang="fr-FR" sz="2800" dirty="0" smtClean="0"/>
              <a:t>Les </a:t>
            </a:r>
            <a:r>
              <a:rPr lang="fr-FR" sz="2800" dirty="0" err="1" smtClean="0"/>
              <a:t>chef.fe.s</a:t>
            </a:r>
            <a:r>
              <a:rPr lang="fr-FR" sz="2800" dirty="0" smtClean="0"/>
              <a:t> des établissements participants</a:t>
            </a:r>
          </a:p>
          <a:p>
            <a:r>
              <a:rPr lang="fr-FR" sz="2800" dirty="0" smtClean="0"/>
              <a:t>La MSA Lot/Aveyron</a:t>
            </a:r>
          </a:p>
          <a:p>
            <a:r>
              <a:rPr lang="fr-FR" sz="2800" dirty="0" smtClean="0"/>
              <a:t>La CAF du Lot</a:t>
            </a:r>
          </a:p>
          <a:p>
            <a:r>
              <a:rPr lang="fr-FR" sz="2800" dirty="0" smtClean="0"/>
              <a:t>L’Académie Territoriale des Savoirs en Construction</a:t>
            </a:r>
            <a:endParaRPr lang="fr-FR" sz="2800" dirty="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61940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Les objets de cette enquête</a:t>
            </a:r>
          </a:p>
        </p:txBody>
      </p:sp>
      <p:sp>
        <p:nvSpPr>
          <p:cNvPr id="3" name="Espace réservé du contenu 2"/>
          <p:cNvSpPr>
            <a:spLocks noGrp="1"/>
          </p:cNvSpPr>
          <p:nvPr>
            <p:ph idx="1"/>
          </p:nvPr>
        </p:nvSpPr>
        <p:spPr/>
        <p:txBody>
          <a:bodyPr/>
          <a:lstStyle/>
          <a:p>
            <a:r>
              <a:rPr lang="fr-FR" sz="2800" dirty="0" smtClean="0"/>
              <a:t>Rapport au travail</a:t>
            </a:r>
          </a:p>
          <a:p>
            <a:r>
              <a:rPr lang="fr-FR" sz="2800" dirty="0" smtClean="0"/>
              <a:t>Rapport à l’engagement</a:t>
            </a:r>
          </a:p>
          <a:p>
            <a:r>
              <a:rPr lang="fr-FR" sz="2800" dirty="0" smtClean="0"/>
              <a:t>Mixité sociale</a:t>
            </a:r>
          </a:p>
          <a:p>
            <a:r>
              <a:rPr lang="fr-FR" sz="2800" dirty="0" smtClean="0"/>
              <a:t>Pratiques numériques</a:t>
            </a:r>
          </a:p>
          <a:p>
            <a:r>
              <a:rPr lang="fr-FR" sz="2800" dirty="0" smtClean="0"/>
              <a:t>Déterminants sociaux</a:t>
            </a:r>
          </a:p>
          <a:p>
            <a:endParaRPr lang="fr-FR" sz="28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9" name="Image 8"/>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270822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objets de cette enquête (2)</a:t>
            </a:r>
            <a:endParaRPr lang="fr-FR" dirty="0"/>
          </a:p>
        </p:txBody>
      </p:sp>
      <p:sp>
        <p:nvSpPr>
          <p:cNvPr id="3" name="Espace réservé du contenu 2"/>
          <p:cNvSpPr>
            <a:spLocks noGrp="1"/>
          </p:cNvSpPr>
          <p:nvPr>
            <p:ph idx="1"/>
          </p:nvPr>
        </p:nvSpPr>
        <p:spPr/>
        <p:txBody>
          <a:bodyPr/>
          <a:lstStyle/>
          <a:p>
            <a:r>
              <a:rPr lang="fr-FR" sz="2400" dirty="0" smtClean="0"/>
              <a:t>Rapport au travail</a:t>
            </a:r>
          </a:p>
          <a:p>
            <a:pPr lvl="1"/>
            <a:r>
              <a:rPr lang="fr-FR" sz="2000" dirty="0" smtClean="0"/>
              <a:t>Croyances, croyances d’efficacité, expériences</a:t>
            </a:r>
          </a:p>
          <a:p>
            <a:pPr lvl="1"/>
            <a:r>
              <a:rPr lang="fr-FR" sz="2000" dirty="0" smtClean="0"/>
              <a:t>Recherche d’emploi, candidature, obtention, adaptation de la formation suivie</a:t>
            </a:r>
          </a:p>
          <a:p>
            <a:r>
              <a:rPr lang="fr-FR" sz="2400" dirty="0" smtClean="0"/>
              <a:t>Rapport à l’engagement</a:t>
            </a:r>
          </a:p>
          <a:p>
            <a:pPr lvl="1"/>
            <a:r>
              <a:rPr lang="fr-FR" sz="2000" dirty="0" smtClean="0"/>
              <a:t>Propension à l’engagement et expériences</a:t>
            </a:r>
          </a:p>
          <a:p>
            <a:pPr lvl="1"/>
            <a:r>
              <a:rPr lang="fr-FR" sz="2000" dirty="0" smtClean="0"/>
              <a:t>Connaissance des dispositifs d’engagement pour les jeunes</a:t>
            </a:r>
          </a:p>
          <a:p>
            <a:pPr marL="0" indent="0">
              <a:buNone/>
            </a:pPr>
            <a:endParaRPr lang="fr-FR" sz="24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324734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bg2"/>
                                      </p:to>
                                    </p:animClr>
                                  </p:sub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bg2"/>
                                      </p:to>
                                    </p:animClr>
                                  </p:sub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bg2"/>
                                      </p:to>
                                    </p:animClr>
                                  </p:sub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bg2"/>
                                      </p:to>
                                    </p:animClr>
                                  </p:sub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objets de cette enquête (3)</a:t>
            </a:r>
            <a:endParaRPr lang="fr-FR" dirty="0"/>
          </a:p>
        </p:txBody>
      </p:sp>
      <p:sp>
        <p:nvSpPr>
          <p:cNvPr id="3" name="Espace réservé du contenu 2"/>
          <p:cNvSpPr>
            <a:spLocks noGrp="1"/>
          </p:cNvSpPr>
          <p:nvPr>
            <p:ph idx="1"/>
          </p:nvPr>
        </p:nvSpPr>
        <p:spPr/>
        <p:txBody>
          <a:bodyPr/>
          <a:lstStyle/>
          <a:p>
            <a:r>
              <a:rPr lang="fr-FR" sz="2400" dirty="0" smtClean="0"/>
              <a:t>Mixité sociale</a:t>
            </a:r>
          </a:p>
          <a:p>
            <a:pPr lvl="1"/>
            <a:r>
              <a:rPr lang="fr-FR" sz="2000" dirty="0" smtClean="0"/>
              <a:t>Mixité sociale vécue</a:t>
            </a:r>
          </a:p>
          <a:p>
            <a:pPr lvl="1"/>
            <a:r>
              <a:rPr lang="fr-FR" sz="2000" dirty="0" smtClean="0"/>
              <a:t>Aspiration à la mixité</a:t>
            </a:r>
          </a:p>
          <a:p>
            <a:r>
              <a:rPr lang="fr-FR" sz="2400" dirty="0" smtClean="0"/>
              <a:t>Pratiques numériques</a:t>
            </a:r>
          </a:p>
          <a:p>
            <a:pPr lvl="1"/>
            <a:r>
              <a:rPr lang="fr-FR" sz="2000" dirty="0" smtClean="0"/>
              <a:t>Croyances d’efficacité</a:t>
            </a:r>
          </a:p>
          <a:p>
            <a:pPr lvl="1"/>
            <a:r>
              <a:rPr lang="fr-FR" sz="2000" dirty="0" smtClean="0"/>
              <a:t>Matériels utilisés, connexion/débit</a:t>
            </a:r>
          </a:p>
          <a:p>
            <a:r>
              <a:rPr lang="fr-FR" sz="2400" dirty="0" smtClean="0"/>
              <a:t>Déterminants sociaux</a:t>
            </a:r>
          </a:p>
          <a:p>
            <a:pPr lvl="1"/>
            <a:r>
              <a:rPr lang="fr-FR" sz="2000" dirty="0" smtClean="0"/>
              <a:t>Déterminants familiaux</a:t>
            </a:r>
          </a:p>
          <a:p>
            <a:pPr lvl="1"/>
            <a:r>
              <a:rPr lang="fr-FR" sz="2000" dirty="0" smtClean="0"/>
              <a:t>Rural / Urbain</a:t>
            </a:r>
          </a:p>
          <a:p>
            <a:endParaRPr lang="fr-FR" sz="24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85575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bg2"/>
                                      </p:to>
                                    </p:animClr>
                                  </p:sub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bg2"/>
                                      </p:to>
                                    </p:animClr>
                                  </p:sub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bg2"/>
                                      </p:to>
                                    </p:animClr>
                                  </p:sub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chemeClr val="bg2"/>
                                      </p:to>
                                    </p:animClr>
                                  </p:sub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bg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facteurs qui seront explorés</a:t>
            </a:r>
            <a:endParaRPr lang="fr-FR" dirty="0"/>
          </a:p>
        </p:txBody>
      </p:sp>
      <p:sp>
        <p:nvSpPr>
          <p:cNvPr id="3" name="Espace réservé du contenu 2"/>
          <p:cNvSpPr>
            <a:spLocks noGrp="1"/>
          </p:cNvSpPr>
          <p:nvPr>
            <p:ph idx="1"/>
          </p:nvPr>
        </p:nvSpPr>
        <p:spPr/>
        <p:txBody>
          <a:bodyPr/>
          <a:lstStyle/>
          <a:p>
            <a:r>
              <a:rPr lang="fr-FR" sz="2800" dirty="0" smtClean="0"/>
              <a:t>Rapport au travail</a:t>
            </a:r>
          </a:p>
          <a:p>
            <a:r>
              <a:rPr lang="fr-FR" sz="2800" dirty="0" smtClean="0"/>
              <a:t>Rapport à l’engagement</a:t>
            </a:r>
          </a:p>
          <a:p>
            <a:r>
              <a:rPr lang="fr-FR" sz="2800" dirty="0" smtClean="0"/>
              <a:t>Mixité sociale</a:t>
            </a:r>
          </a:p>
          <a:p>
            <a:r>
              <a:rPr lang="fr-FR" sz="2800" dirty="0" smtClean="0"/>
              <a:t>Pratiques numériques</a:t>
            </a:r>
          </a:p>
          <a:p>
            <a:r>
              <a:rPr lang="fr-FR" sz="2800" dirty="0" smtClean="0"/>
              <a:t>Déterminants sociaux</a:t>
            </a:r>
          </a:p>
          <a:p>
            <a:endParaRPr lang="fr-FR" sz="28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151232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t>
            </a:r>
            <a:r>
              <a:rPr lang="fr-FR" dirty="0" err="1" smtClean="0"/>
              <a:t>enquêté.e.s</a:t>
            </a:r>
            <a:endParaRPr lang="fr-FR" dirty="0"/>
          </a:p>
        </p:txBody>
      </p:sp>
      <p:sp>
        <p:nvSpPr>
          <p:cNvPr id="3" name="Espace réservé du contenu 2"/>
          <p:cNvSpPr>
            <a:spLocks noGrp="1"/>
          </p:cNvSpPr>
          <p:nvPr>
            <p:ph idx="1"/>
          </p:nvPr>
        </p:nvSpPr>
        <p:spPr/>
        <p:txBody>
          <a:bodyPr/>
          <a:lstStyle/>
          <a:p>
            <a:r>
              <a:rPr lang="fr-FR" sz="2800" dirty="0" smtClean="0"/>
              <a:t>Jeunes </a:t>
            </a:r>
            <a:r>
              <a:rPr lang="fr-FR" sz="2800" dirty="0" err="1" smtClean="0"/>
              <a:t>interrogé.e.s</a:t>
            </a:r>
            <a:r>
              <a:rPr lang="fr-FR" sz="2800" dirty="0" smtClean="0"/>
              <a:t> par nos étudiants en collaboration avec la Mission Locale du Lot</a:t>
            </a:r>
          </a:p>
          <a:p>
            <a:r>
              <a:rPr lang="fr-FR" sz="2800" dirty="0" err="1" smtClean="0"/>
              <a:t>Étudiant.e.s</a:t>
            </a:r>
            <a:r>
              <a:rPr lang="fr-FR" sz="2800" dirty="0" smtClean="0"/>
              <a:t> et </a:t>
            </a:r>
            <a:r>
              <a:rPr lang="fr-FR" sz="2800" dirty="0" err="1" smtClean="0"/>
              <a:t>lycéen.ne.s</a:t>
            </a:r>
            <a:endParaRPr lang="fr-FR" sz="2800" dirty="0" smtClean="0"/>
          </a:p>
          <a:p>
            <a:r>
              <a:rPr lang="fr-FR" sz="2800" dirty="0" smtClean="0"/>
              <a:t>Personnes ayant été touchées par l’intermédiaire d’un SMS envoyé par la CAF du Lot</a:t>
            </a:r>
          </a:p>
          <a:p>
            <a:r>
              <a:rPr lang="fr-FR" sz="2800" dirty="0" smtClean="0"/>
              <a:t>Personnes ayant répondu suite à une diffusion du lien par la MSA</a:t>
            </a:r>
          </a:p>
          <a:p>
            <a:endParaRPr lang="fr-FR" sz="2800" dirty="0" smtClean="0"/>
          </a:p>
          <a:p>
            <a:endParaRPr lang="fr-FR" sz="2800" dirty="0" smtClean="0"/>
          </a:p>
          <a:p>
            <a:endParaRPr lang="fr-FR" sz="28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7" name="Espace réservé du numéro de diapositive 4"/>
          <p:cNvSpPr>
            <a:spLocks noGrp="1"/>
          </p:cNvSpPr>
          <p:nvPr>
            <p:ph type="sldNum" sz="quarter" idx="12"/>
          </p:nvPr>
        </p:nvSpPr>
        <p:spPr>
          <a:xfrm>
            <a:off x="6588224" y="6421287"/>
            <a:ext cx="2133600" cy="352127"/>
          </a:xfrm>
        </p:spPr>
        <p:txBody>
          <a:bodyPr/>
          <a:lstStyle/>
          <a:p>
            <a:pPr>
              <a:defRPr/>
            </a:pPr>
            <a:r>
              <a:rPr lang="fr-FR" dirty="0" smtClean="0"/>
              <a:t>2</a:t>
            </a:r>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184260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310" y="197768"/>
            <a:ext cx="8229600" cy="1143000"/>
          </a:xfrm>
        </p:spPr>
        <p:txBody>
          <a:bodyPr lIns="0"/>
          <a:lstStyle/>
          <a:p>
            <a:r>
              <a:rPr lang="fr-FR" sz="5400" dirty="0" smtClean="0"/>
              <a:t>Le rapport au travail</a:t>
            </a:r>
            <a:endParaRPr lang="fr-FR" sz="5400" dirty="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9" name="Espace réservé du contenu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771800" y="1340768"/>
            <a:ext cx="3594620" cy="4792829"/>
          </a:xfrm>
        </p:spPr>
      </p:pic>
    </p:spTree>
    <p:extLst>
      <p:ext uri="{BB962C8B-B14F-4D97-AF65-F5344CB8AC3E}">
        <p14:creationId xmlns:p14="http://schemas.microsoft.com/office/powerpoint/2010/main" val="2699910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représentations concernant la difficulté à trouver un emploi</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4" name="Image 3"/>
          <p:cNvPicPr>
            <a:picLocks noChangeAspect="1"/>
          </p:cNvPicPr>
          <p:nvPr/>
        </p:nvPicPr>
        <p:blipFill>
          <a:blip r:embed="rId3"/>
          <a:stretch>
            <a:fillRect/>
          </a:stretch>
        </p:blipFill>
        <p:spPr>
          <a:xfrm>
            <a:off x="1115616" y="1916832"/>
            <a:ext cx="6696744" cy="2745455"/>
          </a:xfrm>
          <a:prstGeom prst="rect">
            <a:avLst/>
          </a:prstGeom>
        </p:spPr>
      </p:pic>
      <p:pic>
        <p:nvPicPr>
          <p:cNvPr id="8" name="Image 7"/>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180405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13</a:t>
            </a:fld>
            <a:endParaRPr lang="fr-FR" dirty="0"/>
          </a:p>
        </p:txBody>
      </p:sp>
      <p:pic>
        <p:nvPicPr>
          <p:cNvPr id="10" name="Image 9"/>
          <p:cNvPicPr>
            <a:picLocks noChangeAspect="1"/>
          </p:cNvPicPr>
          <p:nvPr/>
        </p:nvPicPr>
        <p:blipFill>
          <a:blip r:embed="rId3"/>
          <a:stretch>
            <a:fillRect/>
          </a:stretch>
        </p:blipFill>
        <p:spPr>
          <a:xfrm>
            <a:off x="899592" y="91287"/>
            <a:ext cx="7200000" cy="6235136"/>
          </a:xfrm>
          <a:prstGeom prst="rect">
            <a:avLst/>
          </a:prstGeom>
        </p:spPr>
      </p:pic>
      <p:pic>
        <p:nvPicPr>
          <p:cNvPr id="11" name="Image 10"/>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3847465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14</a:t>
            </a:fld>
            <a:endParaRPr lang="fr-FR" dirty="0"/>
          </a:p>
        </p:txBody>
      </p:sp>
      <p:pic>
        <p:nvPicPr>
          <p:cNvPr id="2" name="Image 1"/>
          <p:cNvPicPr>
            <a:picLocks noChangeAspect="1"/>
          </p:cNvPicPr>
          <p:nvPr/>
        </p:nvPicPr>
        <p:blipFill>
          <a:blip r:embed="rId3"/>
          <a:stretch>
            <a:fillRect/>
          </a:stretch>
        </p:blipFill>
        <p:spPr>
          <a:xfrm>
            <a:off x="900000" y="90000"/>
            <a:ext cx="7200000" cy="5048929"/>
          </a:xfrm>
          <a:prstGeom prst="rect">
            <a:avLst/>
          </a:prstGeom>
        </p:spPr>
      </p:pic>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39527398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15</a:t>
            </a:fld>
            <a:endParaRPr lang="fr-FR" dirty="0"/>
          </a:p>
        </p:txBody>
      </p:sp>
      <p:pic>
        <p:nvPicPr>
          <p:cNvPr id="2" name="Image 1"/>
          <p:cNvPicPr>
            <a:picLocks noChangeAspect="1"/>
          </p:cNvPicPr>
          <p:nvPr/>
        </p:nvPicPr>
        <p:blipFill>
          <a:blip r:embed="rId3"/>
          <a:stretch>
            <a:fillRect/>
          </a:stretch>
        </p:blipFill>
        <p:spPr>
          <a:xfrm>
            <a:off x="900000" y="90000"/>
            <a:ext cx="7200000" cy="5756756"/>
          </a:xfrm>
          <a:prstGeom prst="rect">
            <a:avLst/>
          </a:prstGeom>
        </p:spPr>
      </p:pic>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22875251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L’anticipation de la possibilité trouver un emploi « convenant »</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115616" y="1945387"/>
            <a:ext cx="6811566" cy="2556639"/>
          </a:xfrm>
          <a:prstGeom prst="rect">
            <a:avLst/>
          </a:prstGeom>
        </p:spPr>
      </p:pic>
    </p:spTree>
    <p:extLst>
      <p:ext uri="{BB962C8B-B14F-4D97-AF65-F5344CB8AC3E}">
        <p14:creationId xmlns:p14="http://schemas.microsoft.com/office/powerpoint/2010/main" val="70024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1</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9637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18</a:t>
            </a:fld>
            <a:endParaRPr lang="fr-FR" dirty="0"/>
          </a:p>
        </p:txBody>
      </p:sp>
      <p:pic>
        <p:nvPicPr>
          <p:cNvPr id="3" name="Image 2"/>
          <p:cNvPicPr>
            <a:picLocks noChangeAspect="1"/>
          </p:cNvPicPr>
          <p:nvPr/>
        </p:nvPicPr>
        <p:blipFill>
          <a:blip r:embed="rId3"/>
          <a:stretch>
            <a:fillRect/>
          </a:stretch>
        </p:blipFill>
        <p:spPr>
          <a:xfrm>
            <a:off x="900000" y="90000"/>
            <a:ext cx="7200000" cy="6235135"/>
          </a:xfrm>
          <a:prstGeom prst="rect">
            <a:avLst/>
          </a:prstGeom>
        </p:spPr>
      </p:pic>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1692570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19</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pic>
        <p:nvPicPr>
          <p:cNvPr id="2" name="Image 1"/>
          <p:cNvPicPr>
            <a:picLocks noChangeAspect="1"/>
          </p:cNvPicPr>
          <p:nvPr/>
        </p:nvPicPr>
        <p:blipFill>
          <a:blip r:embed="rId4"/>
          <a:stretch>
            <a:fillRect/>
          </a:stretch>
        </p:blipFill>
        <p:spPr>
          <a:xfrm>
            <a:off x="900000" y="90000"/>
            <a:ext cx="7200000" cy="5048929"/>
          </a:xfrm>
          <a:prstGeom prst="rect">
            <a:avLst/>
          </a:prstGeom>
        </p:spPr>
      </p:pic>
    </p:spTree>
    <p:extLst>
      <p:ext uri="{BB962C8B-B14F-4D97-AF65-F5344CB8AC3E}">
        <p14:creationId xmlns:p14="http://schemas.microsoft.com/office/powerpoint/2010/main" val="2382002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20</a:t>
            </a:fld>
            <a:endParaRPr lang="fr-FR" dirty="0"/>
          </a:p>
        </p:txBody>
      </p:sp>
      <p:pic>
        <p:nvPicPr>
          <p:cNvPr id="6" name="Image 5"/>
          <p:cNvPicPr>
            <a:picLocks noChangeAspect="1"/>
          </p:cNvPicPr>
          <p:nvPr/>
        </p:nvPicPr>
        <p:blipFill>
          <a:blip r:embed="rId2"/>
          <a:stretch>
            <a:fillRect/>
          </a:stretch>
        </p:blipFill>
        <p:spPr>
          <a:xfrm>
            <a:off x="0" y="6204700"/>
            <a:ext cx="1043608" cy="653299"/>
          </a:xfrm>
          <a:prstGeom prst="rect">
            <a:avLst/>
          </a:prstGeom>
        </p:spPr>
      </p:pic>
      <p:pic>
        <p:nvPicPr>
          <p:cNvPr id="2" name="Image 1"/>
          <p:cNvPicPr>
            <a:picLocks noChangeAspect="1"/>
          </p:cNvPicPr>
          <p:nvPr/>
        </p:nvPicPr>
        <p:blipFill>
          <a:blip r:embed="rId3"/>
          <a:stretch>
            <a:fillRect/>
          </a:stretch>
        </p:blipFill>
        <p:spPr>
          <a:xfrm>
            <a:off x="900000" y="90000"/>
            <a:ext cx="7200000" cy="5286487"/>
          </a:xfrm>
          <a:prstGeom prst="rect">
            <a:avLst/>
          </a:prstGeom>
        </p:spPr>
      </p:pic>
    </p:spTree>
    <p:extLst>
      <p:ext uri="{BB962C8B-B14F-4D97-AF65-F5344CB8AC3E}">
        <p14:creationId xmlns:p14="http://schemas.microsoft.com/office/powerpoint/2010/main" val="2821954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21</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pic>
        <p:nvPicPr>
          <p:cNvPr id="2" name="Image 1"/>
          <p:cNvPicPr>
            <a:picLocks noChangeAspect="1"/>
          </p:cNvPicPr>
          <p:nvPr/>
        </p:nvPicPr>
        <p:blipFill>
          <a:blip r:embed="rId4"/>
          <a:stretch>
            <a:fillRect/>
          </a:stretch>
        </p:blipFill>
        <p:spPr>
          <a:xfrm>
            <a:off x="900000" y="90000"/>
            <a:ext cx="7200000" cy="5280992"/>
          </a:xfrm>
          <a:prstGeom prst="rect">
            <a:avLst/>
          </a:prstGeom>
        </p:spPr>
      </p:pic>
      <p:cxnSp>
        <p:nvCxnSpPr>
          <p:cNvPr id="7" name="Connecteur droit avec flèche 6"/>
          <p:cNvCxnSpPr/>
          <p:nvPr/>
        </p:nvCxnSpPr>
        <p:spPr bwMode="auto">
          <a:xfrm flipH="1" flipV="1">
            <a:off x="5299720" y="2780928"/>
            <a:ext cx="792088" cy="1706616"/>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13123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 certitude par rapport au projet professionnel</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4" name="Image 3"/>
          <p:cNvPicPr>
            <a:picLocks noChangeAspect="1"/>
          </p:cNvPicPr>
          <p:nvPr/>
        </p:nvPicPr>
        <p:blipFill>
          <a:blip r:embed="rId4"/>
          <a:stretch>
            <a:fillRect/>
          </a:stretch>
        </p:blipFill>
        <p:spPr>
          <a:xfrm>
            <a:off x="1115616" y="1945387"/>
            <a:ext cx="6693050" cy="2635741"/>
          </a:xfrm>
          <a:prstGeom prst="rect">
            <a:avLst/>
          </a:prstGeom>
        </p:spPr>
      </p:pic>
    </p:spTree>
    <p:extLst>
      <p:ext uri="{BB962C8B-B14F-4D97-AF65-F5344CB8AC3E}">
        <p14:creationId xmlns:p14="http://schemas.microsoft.com/office/powerpoint/2010/main" val="370795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23</a:t>
            </a:fld>
            <a:endParaRPr lang="fr-FR" dirty="0"/>
          </a:p>
        </p:txBody>
      </p:sp>
      <p:pic>
        <p:nvPicPr>
          <p:cNvPr id="2" name="Image 1"/>
          <p:cNvPicPr>
            <a:picLocks noChangeAspect="1"/>
          </p:cNvPicPr>
          <p:nvPr/>
        </p:nvPicPr>
        <p:blipFill>
          <a:blip r:embed="rId3"/>
          <a:stretch>
            <a:fillRect/>
          </a:stretch>
        </p:blipFill>
        <p:spPr>
          <a:xfrm>
            <a:off x="900000" y="90000"/>
            <a:ext cx="7200000" cy="6243244"/>
          </a:xfrm>
          <a:prstGeom prst="rect">
            <a:avLst/>
          </a:prstGeom>
        </p:spPr>
      </p:pic>
      <p:pic>
        <p:nvPicPr>
          <p:cNvPr id="6" name="Image 5"/>
          <p:cNvPicPr>
            <a:picLocks noChangeAspect="1"/>
          </p:cNvPicPr>
          <p:nvPr/>
        </p:nvPicPr>
        <p:blipFill>
          <a:blip r:embed="rId4"/>
          <a:stretch>
            <a:fillRect/>
          </a:stretch>
        </p:blipFill>
        <p:spPr>
          <a:xfrm>
            <a:off x="0" y="6204700"/>
            <a:ext cx="1043608" cy="653299"/>
          </a:xfrm>
          <a:prstGeom prst="rect">
            <a:avLst/>
          </a:prstGeom>
        </p:spPr>
      </p:pic>
      <p:sp>
        <p:nvSpPr>
          <p:cNvPr id="3" name="Rectangle 2"/>
          <p:cNvSpPr/>
          <p:nvPr/>
        </p:nvSpPr>
        <p:spPr bwMode="auto">
          <a:xfrm>
            <a:off x="1115616" y="3140968"/>
            <a:ext cx="6768752" cy="648072"/>
          </a:xfrm>
          <a:prstGeom prst="rect">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New Roman" pitchFamily="18" charset="0"/>
            </a:endParaRPr>
          </a:p>
        </p:txBody>
      </p:sp>
      <p:cxnSp>
        <p:nvCxnSpPr>
          <p:cNvPr id="8" name="Connecteur droit avec flèche 7"/>
          <p:cNvCxnSpPr/>
          <p:nvPr/>
        </p:nvCxnSpPr>
        <p:spPr bwMode="auto">
          <a:xfrm flipH="1" flipV="1">
            <a:off x="4860032" y="3933056"/>
            <a:ext cx="936104" cy="1512168"/>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necteur droit avec flèche 9"/>
          <p:cNvCxnSpPr/>
          <p:nvPr/>
        </p:nvCxnSpPr>
        <p:spPr bwMode="auto">
          <a:xfrm flipH="1" flipV="1">
            <a:off x="3099656" y="3968358"/>
            <a:ext cx="936104" cy="1512168"/>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1592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24</a:t>
            </a:fld>
            <a:endParaRPr lang="fr-FR" dirty="0"/>
          </a:p>
        </p:txBody>
      </p:sp>
      <p:pic>
        <p:nvPicPr>
          <p:cNvPr id="6" name="Image 5"/>
          <p:cNvPicPr>
            <a:picLocks noChangeAspect="1"/>
          </p:cNvPicPr>
          <p:nvPr/>
        </p:nvPicPr>
        <p:blipFill>
          <a:blip r:embed="rId2"/>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4014047469"/>
              </p:ext>
            </p:extLst>
          </p:nvPr>
        </p:nvGraphicFramePr>
        <p:xfrm>
          <a:off x="900000" y="90000"/>
          <a:ext cx="720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49907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25</a:t>
            </a:fld>
            <a:endParaRPr lang="fr-FR" dirty="0"/>
          </a:p>
        </p:txBody>
      </p:sp>
      <p:pic>
        <p:nvPicPr>
          <p:cNvPr id="6" name="Image 5"/>
          <p:cNvPicPr>
            <a:picLocks noChangeAspect="1"/>
          </p:cNvPicPr>
          <p:nvPr/>
        </p:nvPicPr>
        <p:blipFill>
          <a:blip r:embed="rId2"/>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3865590582"/>
              </p:ext>
            </p:extLst>
          </p:nvPr>
        </p:nvGraphicFramePr>
        <p:xfrm>
          <a:off x="900000" y="90000"/>
          <a:ext cx="7200000" cy="5760001"/>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Connecteur droit avec flèche 2"/>
          <p:cNvCxnSpPr/>
          <p:nvPr/>
        </p:nvCxnSpPr>
        <p:spPr bwMode="auto">
          <a:xfrm flipH="1">
            <a:off x="4932040" y="2492896"/>
            <a:ext cx="1512168" cy="2808312"/>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7417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 maîtrise des méthodes de recherche d’emploi</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115615" y="1945387"/>
            <a:ext cx="6609051" cy="2491725"/>
          </a:xfrm>
          <a:prstGeom prst="rect">
            <a:avLst/>
          </a:prstGeom>
        </p:spPr>
      </p:pic>
    </p:spTree>
    <p:extLst>
      <p:ext uri="{BB962C8B-B14F-4D97-AF65-F5344CB8AC3E}">
        <p14:creationId xmlns:p14="http://schemas.microsoft.com/office/powerpoint/2010/main" val="31533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2</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367412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28</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2309894064"/>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4115501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29</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262866749"/>
              </p:ext>
            </p:extLst>
          </p:nvPr>
        </p:nvGraphicFramePr>
        <p:xfrm>
          <a:off x="900000" y="90000"/>
          <a:ext cx="7200000"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47508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30</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2384363919"/>
              </p:ext>
            </p:extLst>
          </p:nvPr>
        </p:nvGraphicFramePr>
        <p:xfrm>
          <a:off x="900000" y="90000"/>
          <a:ext cx="7200000" cy="52800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547268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 sentiment d’avoir une formation adaptée aux projets</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4" name="Image 3"/>
          <p:cNvPicPr>
            <a:picLocks noChangeAspect="1"/>
          </p:cNvPicPr>
          <p:nvPr/>
        </p:nvPicPr>
        <p:blipFill>
          <a:blip r:embed="rId4"/>
          <a:stretch>
            <a:fillRect/>
          </a:stretch>
        </p:blipFill>
        <p:spPr>
          <a:xfrm>
            <a:off x="1115615" y="1975286"/>
            <a:ext cx="6331876" cy="2461826"/>
          </a:xfrm>
          <a:prstGeom prst="rect">
            <a:avLst/>
          </a:prstGeom>
        </p:spPr>
      </p:pic>
    </p:spTree>
    <p:extLst>
      <p:ext uri="{BB962C8B-B14F-4D97-AF65-F5344CB8AC3E}">
        <p14:creationId xmlns:p14="http://schemas.microsoft.com/office/powerpoint/2010/main" val="57310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3</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132280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33</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804285697"/>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36234347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34</a:t>
            </a:fld>
            <a:endParaRPr lang="fr-FR" dirty="0"/>
          </a:p>
        </p:txBody>
      </p:sp>
      <p:pic>
        <p:nvPicPr>
          <p:cNvPr id="6" name="Image 5"/>
          <p:cNvPicPr>
            <a:picLocks noChangeAspect="1"/>
          </p:cNvPicPr>
          <p:nvPr/>
        </p:nvPicPr>
        <p:blipFill>
          <a:blip r:embed="rId2"/>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4130403996"/>
              </p:ext>
            </p:extLst>
          </p:nvPr>
        </p:nvGraphicFramePr>
        <p:xfrm>
          <a:off x="900000" y="90000"/>
          <a:ext cx="720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86103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35</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680282135"/>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 5"/>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8817894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36</a:t>
            </a:fld>
            <a:endParaRPr lang="fr-FR" dirty="0"/>
          </a:p>
        </p:txBody>
      </p:sp>
      <p:graphicFrame>
        <p:nvGraphicFramePr>
          <p:cNvPr id="8" name="Graphique 7"/>
          <p:cNvGraphicFramePr>
            <a:graphicFrameLocks noChangeAspect="1"/>
          </p:cNvGraphicFramePr>
          <p:nvPr>
            <p:extLst>
              <p:ext uri="{D42A27DB-BD31-4B8C-83A1-F6EECF244321}">
                <p14:modId xmlns:p14="http://schemas.microsoft.com/office/powerpoint/2010/main" val="2283693636"/>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 5"/>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9313105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 libre choix de la formation</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133931" y="1977572"/>
            <a:ext cx="6210341" cy="2387531"/>
          </a:xfrm>
          <a:prstGeom prst="rect">
            <a:avLst/>
          </a:prstGeom>
        </p:spPr>
      </p:pic>
    </p:spTree>
    <p:extLst>
      <p:ext uri="{BB962C8B-B14F-4D97-AF65-F5344CB8AC3E}">
        <p14:creationId xmlns:p14="http://schemas.microsoft.com/office/powerpoint/2010/main" val="208288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38</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2672482183"/>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34278111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39</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2323580779"/>
              </p:ext>
            </p:extLst>
          </p:nvPr>
        </p:nvGraphicFramePr>
        <p:xfrm>
          <a:off x="900000" y="90000"/>
          <a:ext cx="7200000" cy="624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14060145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changements liés à la crise du COVID 19</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9" name="Image 8"/>
          <p:cNvPicPr>
            <a:picLocks noChangeAspect="1"/>
          </p:cNvPicPr>
          <p:nvPr/>
        </p:nvPicPr>
        <p:blipFill>
          <a:blip r:embed="rId4"/>
          <a:stretch>
            <a:fillRect/>
          </a:stretch>
        </p:blipFill>
        <p:spPr>
          <a:xfrm>
            <a:off x="147706" y="1620000"/>
            <a:ext cx="5307076" cy="1776133"/>
          </a:xfrm>
          <a:prstGeom prst="rect">
            <a:avLst/>
          </a:prstGeom>
          <a:effectLst>
            <a:innerShdw blurRad="63500" dist="50800" dir="13500000">
              <a:prstClr val="black">
                <a:alpha val="50000"/>
              </a:prstClr>
            </a:innerShdw>
          </a:effectLst>
        </p:spPr>
      </p:pic>
      <p:pic>
        <p:nvPicPr>
          <p:cNvPr id="5" name="Image 4"/>
          <p:cNvPicPr>
            <a:picLocks noChangeAspect="1"/>
          </p:cNvPicPr>
          <p:nvPr/>
        </p:nvPicPr>
        <p:blipFill>
          <a:blip r:embed="rId5"/>
          <a:stretch>
            <a:fillRect/>
          </a:stretch>
        </p:blipFill>
        <p:spPr>
          <a:xfrm>
            <a:off x="1691680" y="2700000"/>
            <a:ext cx="5469301" cy="2335500"/>
          </a:xfrm>
          <a:prstGeom prst="rect">
            <a:avLst/>
          </a:prstGeom>
          <a:effectLst>
            <a:innerShdw blurRad="63500" dist="50800" dir="13500000">
              <a:prstClr val="black">
                <a:alpha val="50000"/>
              </a:prstClr>
            </a:innerShdw>
          </a:effectLst>
        </p:spPr>
      </p:pic>
      <p:pic>
        <p:nvPicPr>
          <p:cNvPr id="10" name="Image 9"/>
          <p:cNvPicPr>
            <a:picLocks noChangeAspect="1"/>
          </p:cNvPicPr>
          <p:nvPr/>
        </p:nvPicPr>
        <p:blipFill>
          <a:blip r:embed="rId6"/>
          <a:stretch>
            <a:fillRect/>
          </a:stretch>
        </p:blipFill>
        <p:spPr>
          <a:xfrm>
            <a:off x="3721049" y="3780000"/>
            <a:ext cx="5422951" cy="2047167"/>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3821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4</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144315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42</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1797901616"/>
              </p:ext>
            </p:extLst>
          </p:nvPr>
        </p:nvGraphicFramePr>
        <p:xfrm>
          <a:off x="900000" y="90000"/>
          <a:ext cx="7200000" cy="6259921"/>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20256429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43</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6990345"/>
              </p:ext>
            </p:extLst>
          </p:nvPr>
        </p:nvGraphicFramePr>
        <p:xfrm>
          <a:off x="900000" y="90000"/>
          <a:ext cx="7200000" cy="6352941"/>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7616437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44</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8" name="Graphique 7"/>
          <p:cNvGraphicFramePr>
            <a:graphicFrameLocks noChangeAspect="1"/>
          </p:cNvGraphicFramePr>
          <p:nvPr>
            <p:extLst>
              <p:ext uri="{D42A27DB-BD31-4B8C-83A1-F6EECF244321}">
                <p14:modId xmlns:p14="http://schemas.microsoft.com/office/powerpoint/2010/main" val="1561091082"/>
              </p:ext>
            </p:extLst>
          </p:nvPr>
        </p:nvGraphicFramePr>
        <p:xfrm>
          <a:off x="900000" y="90000"/>
          <a:ext cx="7200000" cy="55058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02002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45</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3541322357"/>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20735952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lIns="0"/>
          <a:lstStyle/>
          <a:p>
            <a:r>
              <a:rPr lang="fr-FR" sz="5400" dirty="0" smtClean="0"/>
              <a:t>Le rapport à l’engagement</a:t>
            </a:r>
            <a:endParaRPr lang="fr-FR" sz="5400" dirty="0"/>
          </a:p>
        </p:txBody>
      </p:sp>
      <p:pic>
        <p:nvPicPr>
          <p:cNvPr id="5" name="Espace réservé du contenu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71800" y="1340768"/>
            <a:ext cx="3594620" cy="4792829"/>
          </a:xfrm>
        </p:spPr>
      </p:pic>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4"/>
          <a:stretch>
            <a:fillRect/>
          </a:stretch>
        </p:blipFill>
        <p:spPr>
          <a:xfrm>
            <a:off x="0" y="6204700"/>
            <a:ext cx="1043608" cy="653299"/>
          </a:xfrm>
          <a:prstGeom prst="rect">
            <a:avLst/>
          </a:prstGeom>
        </p:spPr>
      </p:pic>
    </p:spTree>
    <p:extLst>
      <p:ext uri="{BB962C8B-B14F-4D97-AF65-F5344CB8AC3E}">
        <p14:creationId xmlns:p14="http://schemas.microsoft.com/office/powerpoint/2010/main" val="35131588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L’expérience bénévole</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4" name="Image 3"/>
          <p:cNvPicPr>
            <a:picLocks noChangeAspect="1"/>
          </p:cNvPicPr>
          <p:nvPr/>
        </p:nvPicPr>
        <p:blipFill>
          <a:blip r:embed="rId4"/>
          <a:stretch>
            <a:fillRect/>
          </a:stretch>
        </p:blipFill>
        <p:spPr>
          <a:xfrm>
            <a:off x="1155531" y="2002690"/>
            <a:ext cx="6407161" cy="2290406"/>
          </a:xfrm>
          <a:prstGeom prst="rect">
            <a:avLst/>
          </a:prstGeom>
        </p:spPr>
      </p:pic>
    </p:spTree>
    <p:extLst>
      <p:ext uri="{BB962C8B-B14F-4D97-AF65-F5344CB8AC3E}">
        <p14:creationId xmlns:p14="http://schemas.microsoft.com/office/powerpoint/2010/main" val="54629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5</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166199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49</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3617400847"/>
              </p:ext>
            </p:extLst>
          </p:nvPr>
        </p:nvGraphicFramePr>
        <p:xfrm>
          <a:off x="900000" y="90000"/>
          <a:ext cx="7200000" cy="6230039"/>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cxnSp>
        <p:nvCxnSpPr>
          <p:cNvPr id="3" name="Connecteur droit avec flèche 2"/>
          <p:cNvCxnSpPr/>
          <p:nvPr/>
        </p:nvCxnSpPr>
        <p:spPr bwMode="auto">
          <a:xfrm flipH="1" flipV="1">
            <a:off x="4067944" y="2636912"/>
            <a:ext cx="936104" cy="1296144"/>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cteur droit avec flèche 8"/>
          <p:cNvCxnSpPr/>
          <p:nvPr/>
        </p:nvCxnSpPr>
        <p:spPr bwMode="auto">
          <a:xfrm flipV="1">
            <a:off x="4067944" y="2132856"/>
            <a:ext cx="576064" cy="470152"/>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Connecteur droit 10"/>
          <p:cNvCxnSpPr/>
          <p:nvPr/>
        </p:nvCxnSpPr>
        <p:spPr bwMode="auto">
          <a:xfrm flipH="1">
            <a:off x="6516216" y="4797152"/>
            <a:ext cx="504056" cy="864096"/>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necteur droit 13"/>
          <p:cNvCxnSpPr/>
          <p:nvPr/>
        </p:nvCxnSpPr>
        <p:spPr bwMode="auto">
          <a:xfrm flipH="1">
            <a:off x="5465143" y="4797152"/>
            <a:ext cx="504056" cy="864096"/>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9021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50</a:t>
            </a:fld>
            <a:endParaRPr lang="fr-FR" dirty="0"/>
          </a:p>
        </p:txBody>
      </p:sp>
      <p:graphicFrame>
        <p:nvGraphicFramePr>
          <p:cNvPr id="7" name="Graphique 6"/>
          <p:cNvGraphicFramePr>
            <a:graphicFrameLocks noChangeAspect="1"/>
          </p:cNvGraphicFramePr>
          <p:nvPr>
            <p:extLst>
              <p:ext uri="{D42A27DB-BD31-4B8C-83A1-F6EECF244321}">
                <p14:modId xmlns:p14="http://schemas.microsoft.com/office/powerpoint/2010/main" val="811869680"/>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cxnSp>
        <p:nvCxnSpPr>
          <p:cNvPr id="3" name="Connecteur droit avec flèche 2"/>
          <p:cNvCxnSpPr/>
          <p:nvPr/>
        </p:nvCxnSpPr>
        <p:spPr bwMode="auto">
          <a:xfrm flipH="1" flipV="1">
            <a:off x="4355976" y="2132856"/>
            <a:ext cx="792088" cy="1368152"/>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1169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 propension au bénévolat</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180099" y="2002690"/>
            <a:ext cx="5782077" cy="2290406"/>
          </a:xfrm>
          <a:prstGeom prst="rect">
            <a:avLst/>
          </a:prstGeom>
        </p:spPr>
      </p:pic>
    </p:spTree>
    <p:extLst>
      <p:ext uri="{BB962C8B-B14F-4D97-AF65-F5344CB8AC3E}">
        <p14:creationId xmlns:p14="http://schemas.microsoft.com/office/powerpoint/2010/main" val="193720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52</a:t>
            </a:fld>
            <a:endParaRPr lang="fr-FR" dirty="0"/>
          </a:p>
        </p:txBody>
      </p:sp>
      <p:graphicFrame>
        <p:nvGraphicFramePr>
          <p:cNvPr id="8" name="Graphique 7"/>
          <p:cNvGraphicFramePr>
            <a:graphicFrameLocks noChangeAspect="1"/>
          </p:cNvGraphicFramePr>
          <p:nvPr>
            <p:extLst>
              <p:ext uri="{D42A27DB-BD31-4B8C-83A1-F6EECF244321}">
                <p14:modId xmlns:p14="http://schemas.microsoft.com/office/powerpoint/2010/main" val="1114597335"/>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cxnSp>
        <p:nvCxnSpPr>
          <p:cNvPr id="3" name="Connecteur droit 2"/>
          <p:cNvCxnSpPr/>
          <p:nvPr/>
        </p:nvCxnSpPr>
        <p:spPr bwMode="auto">
          <a:xfrm flipH="1">
            <a:off x="5580112" y="5085184"/>
            <a:ext cx="1197496" cy="72008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cteur droit 8"/>
          <p:cNvCxnSpPr/>
          <p:nvPr/>
        </p:nvCxnSpPr>
        <p:spPr bwMode="auto">
          <a:xfrm flipH="1">
            <a:off x="3563888" y="5085184"/>
            <a:ext cx="1197496" cy="72008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necteur droit 9"/>
          <p:cNvCxnSpPr/>
          <p:nvPr/>
        </p:nvCxnSpPr>
        <p:spPr bwMode="auto">
          <a:xfrm flipH="1">
            <a:off x="1835696" y="5112070"/>
            <a:ext cx="1197496" cy="72008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Connecteur droit avec flèche 11"/>
          <p:cNvCxnSpPr/>
          <p:nvPr/>
        </p:nvCxnSpPr>
        <p:spPr bwMode="auto">
          <a:xfrm flipV="1">
            <a:off x="3569757" y="2348880"/>
            <a:ext cx="714211" cy="1845216"/>
          </a:xfrm>
          <a:prstGeom prst="straightConnector1">
            <a:avLst/>
          </a:prstGeom>
          <a:noFill/>
          <a:ln w="76200" cap="flat" cmpd="sng" algn="ctr">
            <a:solidFill>
              <a:srgbClr val="FFC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6042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 propension à la fonction de représentation</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4" name="Image 3"/>
          <p:cNvPicPr>
            <a:picLocks noChangeAspect="1"/>
          </p:cNvPicPr>
          <p:nvPr/>
        </p:nvPicPr>
        <p:blipFill>
          <a:blip r:embed="rId4"/>
          <a:stretch>
            <a:fillRect/>
          </a:stretch>
        </p:blipFill>
        <p:spPr>
          <a:xfrm>
            <a:off x="1187624" y="1988840"/>
            <a:ext cx="5756477" cy="2621671"/>
          </a:xfrm>
          <a:prstGeom prst="rect">
            <a:avLst/>
          </a:prstGeom>
        </p:spPr>
      </p:pic>
    </p:spTree>
    <p:extLst>
      <p:ext uri="{BB962C8B-B14F-4D97-AF65-F5344CB8AC3E}">
        <p14:creationId xmlns:p14="http://schemas.microsoft.com/office/powerpoint/2010/main" val="296198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6</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85758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55</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2729146591"/>
              </p:ext>
            </p:extLst>
          </p:nvPr>
        </p:nvGraphicFramePr>
        <p:xfrm>
          <a:off x="900000" y="90000"/>
          <a:ext cx="7200000" cy="5929412"/>
        </p:xfrm>
        <a:graphic>
          <a:graphicData uri="http://schemas.openxmlformats.org/drawingml/2006/chart">
            <c:chart xmlns:c="http://schemas.openxmlformats.org/drawingml/2006/chart" xmlns:r="http://schemas.openxmlformats.org/officeDocument/2006/relationships" r:id="rId4"/>
          </a:graphicData>
        </a:graphic>
      </p:graphicFrame>
      <p:pic>
        <p:nvPicPr>
          <p:cNvPr id="2" name="Image 1"/>
          <p:cNvPicPr>
            <a:picLocks noChangeAspect="1"/>
          </p:cNvPicPr>
          <p:nvPr/>
        </p:nvPicPr>
        <p:blipFill>
          <a:blip r:embed="rId5"/>
          <a:stretch>
            <a:fillRect/>
          </a:stretch>
        </p:blipFill>
        <p:spPr>
          <a:xfrm>
            <a:off x="898728" y="90000"/>
            <a:ext cx="7204092" cy="5929412"/>
          </a:xfrm>
          <a:prstGeom prst="rect">
            <a:avLst/>
          </a:prstGeom>
        </p:spPr>
      </p:pic>
    </p:spTree>
    <p:extLst>
      <p:ext uri="{BB962C8B-B14F-4D97-AF65-F5344CB8AC3E}">
        <p14:creationId xmlns:p14="http://schemas.microsoft.com/office/powerpoint/2010/main" val="11070080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56</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pic>
        <p:nvPicPr>
          <p:cNvPr id="2" name="Image 1"/>
          <p:cNvPicPr>
            <a:picLocks noChangeAspect="1"/>
          </p:cNvPicPr>
          <p:nvPr/>
        </p:nvPicPr>
        <p:blipFill>
          <a:blip r:embed="rId4"/>
          <a:stretch>
            <a:fillRect/>
          </a:stretch>
        </p:blipFill>
        <p:spPr>
          <a:xfrm>
            <a:off x="4644008" y="1052737"/>
            <a:ext cx="4320000" cy="4050855"/>
          </a:xfrm>
          <a:prstGeom prst="rect">
            <a:avLst/>
          </a:prstGeom>
        </p:spPr>
      </p:pic>
      <p:pic>
        <p:nvPicPr>
          <p:cNvPr id="3" name="Image 2"/>
          <p:cNvPicPr>
            <a:picLocks noChangeAspect="1"/>
          </p:cNvPicPr>
          <p:nvPr/>
        </p:nvPicPr>
        <p:blipFill>
          <a:blip r:embed="rId5"/>
          <a:stretch>
            <a:fillRect/>
          </a:stretch>
        </p:blipFill>
        <p:spPr>
          <a:xfrm>
            <a:off x="179512" y="1052737"/>
            <a:ext cx="4320000" cy="3555626"/>
          </a:xfrm>
          <a:prstGeom prst="rect">
            <a:avLst/>
          </a:prstGeom>
        </p:spPr>
      </p:pic>
      <p:sp>
        <p:nvSpPr>
          <p:cNvPr id="7" name="ZoneTexte 6"/>
          <p:cNvSpPr txBox="1"/>
          <p:nvPr/>
        </p:nvSpPr>
        <p:spPr>
          <a:xfrm>
            <a:off x="4777074" y="5283992"/>
            <a:ext cx="4053867" cy="461665"/>
          </a:xfrm>
          <a:prstGeom prst="rect">
            <a:avLst/>
          </a:prstGeom>
          <a:noFill/>
        </p:spPr>
        <p:txBody>
          <a:bodyPr wrap="none" lIns="0" rtlCol="0">
            <a:spAutoFit/>
          </a:bodyPr>
          <a:lstStyle/>
          <a:p>
            <a:pPr algn="ctr"/>
            <a:r>
              <a:rPr lang="fr-FR" dirty="0" smtClean="0"/>
              <a:t>Résultats de l’enquête JATRIM</a:t>
            </a:r>
            <a:endParaRPr lang="fr-FR" dirty="0"/>
          </a:p>
        </p:txBody>
      </p:sp>
      <p:pic>
        <p:nvPicPr>
          <p:cNvPr id="8" name="Image 7"/>
          <p:cNvPicPr>
            <a:picLocks noChangeAspect="1"/>
          </p:cNvPicPr>
          <p:nvPr/>
        </p:nvPicPr>
        <p:blipFill>
          <a:blip r:embed="rId6"/>
          <a:stretch>
            <a:fillRect/>
          </a:stretch>
        </p:blipFill>
        <p:spPr>
          <a:xfrm>
            <a:off x="183954" y="1052737"/>
            <a:ext cx="4320000" cy="3555626"/>
          </a:xfrm>
          <a:prstGeom prst="rect">
            <a:avLst/>
          </a:prstGeom>
        </p:spPr>
      </p:pic>
      <p:cxnSp>
        <p:nvCxnSpPr>
          <p:cNvPr id="10" name="Connecteur droit avec flèche 9"/>
          <p:cNvCxnSpPr/>
          <p:nvPr/>
        </p:nvCxnSpPr>
        <p:spPr bwMode="auto">
          <a:xfrm>
            <a:off x="7380312" y="3789040"/>
            <a:ext cx="360040" cy="819321"/>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necteur droit avec flèche 13"/>
          <p:cNvCxnSpPr/>
          <p:nvPr/>
        </p:nvCxnSpPr>
        <p:spPr bwMode="auto">
          <a:xfrm flipH="1">
            <a:off x="2555776" y="2348880"/>
            <a:ext cx="216024" cy="1008112"/>
          </a:xfrm>
          <a:prstGeom prst="straightConnector1">
            <a:avLst/>
          </a:prstGeom>
          <a:noFill/>
          <a:ln w="7620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87920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57</a:t>
            </a:fld>
            <a:endParaRPr lang="fr-FR" dirty="0"/>
          </a:p>
        </p:txBody>
      </p:sp>
      <p:graphicFrame>
        <p:nvGraphicFramePr>
          <p:cNvPr id="8" name="Graphique 7"/>
          <p:cNvGraphicFramePr>
            <a:graphicFrameLocks noChangeAspect="1"/>
          </p:cNvGraphicFramePr>
          <p:nvPr>
            <p:extLst>
              <p:ext uri="{D42A27DB-BD31-4B8C-83A1-F6EECF244321}">
                <p14:modId xmlns:p14="http://schemas.microsoft.com/office/powerpoint/2010/main" val="1893069855"/>
              </p:ext>
            </p:extLst>
          </p:nvPr>
        </p:nvGraphicFramePr>
        <p:xfrm>
          <a:off x="900000" y="90000"/>
          <a:ext cx="7200000" cy="6352941"/>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p:cNvPicPr>
            <a:picLocks noChangeAspect="1"/>
          </p:cNvPicPr>
          <p:nvPr/>
        </p:nvPicPr>
        <p:blipFill>
          <a:blip r:embed="rId4"/>
          <a:stretch>
            <a:fillRect/>
          </a:stretch>
        </p:blipFill>
        <p:spPr>
          <a:xfrm>
            <a:off x="0" y="6204700"/>
            <a:ext cx="1043608" cy="653299"/>
          </a:xfrm>
          <a:prstGeom prst="rect">
            <a:avLst/>
          </a:prstGeom>
        </p:spPr>
      </p:pic>
      <p:sp>
        <p:nvSpPr>
          <p:cNvPr id="9" name="Rectangle à coins arrondis 8"/>
          <p:cNvSpPr/>
          <p:nvPr/>
        </p:nvSpPr>
        <p:spPr bwMode="auto">
          <a:xfrm>
            <a:off x="395536" y="1844824"/>
            <a:ext cx="8208912" cy="864096"/>
          </a:xfrm>
          <a:prstGeom prst="roundRect">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6034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L’attitude par rapport au vote</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195425" y="1988840"/>
            <a:ext cx="6210923" cy="2448272"/>
          </a:xfrm>
          <a:prstGeom prst="rect">
            <a:avLst/>
          </a:prstGeom>
        </p:spPr>
      </p:pic>
    </p:spTree>
    <p:extLst>
      <p:ext uri="{BB962C8B-B14F-4D97-AF65-F5344CB8AC3E}">
        <p14:creationId xmlns:p14="http://schemas.microsoft.com/office/powerpoint/2010/main" val="58382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7</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203451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60</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1730274872"/>
              </p:ext>
            </p:extLst>
          </p:nvPr>
        </p:nvGraphicFramePr>
        <p:xfrm>
          <a:off x="900000" y="90000"/>
          <a:ext cx="7200000" cy="64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98689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61</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p:cNvGraphicFramePr>
          <p:nvPr>
            <p:extLst>
              <p:ext uri="{D42A27DB-BD31-4B8C-83A1-F6EECF244321}">
                <p14:modId xmlns:p14="http://schemas.microsoft.com/office/powerpoint/2010/main" val="4192849179"/>
              </p:ext>
            </p:extLst>
          </p:nvPr>
        </p:nvGraphicFramePr>
        <p:xfrm>
          <a:off x="900000" y="90000"/>
          <a:ext cx="7200000" cy="61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90242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lstStyle/>
          <a:p>
            <a:pPr algn="l"/>
            <a:r>
              <a:rPr lang="fr-FR" dirty="0" smtClean="0"/>
              <a:t>L’importance des expériences de représentation pour le bénévolat</a:t>
            </a:r>
            <a:endParaRPr lang="fr-FR" dirty="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pic>
        <p:nvPicPr>
          <p:cNvPr id="5" name="Image 4"/>
          <p:cNvPicPr>
            <a:picLocks noChangeAspect="1"/>
          </p:cNvPicPr>
          <p:nvPr/>
        </p:nvPicPr>
        <p:blipFill>
          <a:blip r:embed="rId4"/>
          <a:stretch>
            <a:fillRect/>
          </a:stretch>
        </p:blipFill>
        <p:spPr>
          <a:xfrm>
            <a:off x="1259632" y="2420888"/>
            <a:ext cx="6229812" cy="3600400"/>
          </a:xfrm>
          <a:prstGeom prst="rect">
            <a:avLst/>
          </a:prstGeom>
        </p:spPr>
      </p:pic>
    </p:spTree>
    <p:extLst>
      <p:ext uri="{BB962C8B-B14F-4D97-AF65-F5344CB8AC3E}">
        <p14:creationId xmlns:p14="http://schemas.microsoft.com/office/powerpoint/2010/main" val="19737554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63</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3310622239"/>
              </p:ext>
            </p:extLst>
          </p:nvPr>
        </p:nvGraphicFramePr>
        <p:xfrm>
          <a:off x="900000" y="90000"/>
          <a:ext cx="7200000" cy="6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52780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Une relation entre bénévolat et rapport au travail</a:t>
            </a:r>
            <a:endParaRPr lang="fr-FR" dirty="0"/>
          </a:p>
        </p:txBody>
      </p:sp>
      <p:sp>
        <p:nvSpPr>
          <p:cNvPr id="3" name="Espace réservé du contenu 2"/>
          <p:cNvSpPr>
            <a:spLocks noGrp="1"/>
          </p:cNvSpPr>
          <p:nvPr>
            <p:ph idx="1"/>
          </p:nvPr>
        </p:nvSpPr>
        <p:spPr>
          <a:xfrm>
            <a:off x="457200" y="4797152"/>
            <a:ext cx="8229600" cy="1329011"/>
          </a:xfrm>
        </p:spPr>
        <p:txBody>
          <a:bodyPr/>
          <a:lstStyle/>
          <a:p>
            <a:pPr marL="0" indent="0">
              <a:buNone/>
            </a:pPr>
            <a:endParaRPr lang="fr-FR" sz="2200" dirty="0" smtClean="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52582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65</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8" name="Graphique 7"/>
          <p:cNvGraphicFramePr>
            <a:graphicFrameLocks noChangeAspect="1"/>
          </p:cNvGraphicFramePr>
          <p:nvPr>
            <p:extLst>
              <p:ext uri="{D42A27DB-BD31-4B8C-83A1-F6EECF244321}">
                <p14:modId xmlns:p14="http://schemas.microsoft.com/office/powerpoint/2010/main" val="3941281675"/>
              </p:ext>
            </p:extLst>
          </p:nvPr>
        </p:nvGraphicFramePr>
        <p:xfrm>
          <a:off x="900000" y="90000"/>
          <a:ext cx="7200000"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30546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sp>
        <p:nvSpPr>
          <p:cNvPr id="5" name="Espace réservé du numéro de diapositive 4"/>
          <p:cNvSpPr>
            <a:spLocks noGrp="1"/>
          </p:cNvSpPr>
          <p:nvPr>
            <p:ph type="sldNum" sz="quarter" idx="12"/>
          </p:nvPr>
        </p:nvSpPr>
        <p:spPr>
          <a:xfrm>
            <a:off x="6588224" y="6421287"/>
            <a:ext cx="2133600" cy="352127"/>
          </a:xfrm>
        </p:spPr>
        <p:txBody>
          <a:bodyPr/>
          <a:lstStyle/>
          <a:p>
            <a:pPr>
              <a:defRPr/>
            </a:pPr>
            <a:fld id="{B93FB5D6-9F8C-4316-8B57-4B3E6BDDFC75}" type="slidenum">
              <a:rPr lang="fr-FR" smtClean="0"/>
              <a:pPr>
                <a:defRPr/>
              </a:pPr>
              <a:t>66</a:t>
            </a:fld>
            <a:endParaRPr lang="fr-FR" dirty="0"/>
          </a:p>
        </p:txBody>
      </p:sp>
      <p:pic>
        <p:nvPicPr>
          <p:cNvPr id="6" name="Image 5"/>
          <p:cNvPicPr>
            <a:picLocks noChangeAspect="1"/>
          </p:cNvPicPr>
          <p:nvPr/>
        </p:nvPicPr>
        <p:blipFill>
          <a:blip r:embed="rId3"/>
          <a:stretch>
            <a:fillRect/>
          </a:stretch>
        </p:blipFill>
        <p:spPr>
          <a:xfrm>
            <a:off x="0" y="6204700"/>
            <a:ext cx="1043608" cy="653299"/>
          </a:xfrm>
          <a:prstGeom prst="rect">
            <a:avLst/>
          </a:prstGeom>
        </p:spPr>
      </p:pic>
      <p:graphicFrame>
        <p:nvGraphicFramePr>
          <p:cNvPr id="7" name="Graphique 6"/>
          <p:cNvGraphicFramePr>
            <a:graphicFrameLocks noChangeAspect="1"/>
          </p:cNvGraphicFramePr>
          <p:nvPr>
            <p:extLst>
              <p:ext uri="{D42A27DB-BD31-4B8C-83A1-F6EECF244321}">
                <p14:modId xmlns:p14="http://schemas.microsoft.com/office/powerpoint/2010/main" val="2967164966"/>
              </p:ext>
            </p:extLst>
          </p:nvPr>
        </p:nvGraphicFramePr>
        <p:xfrm>
          <a:off x="900000" y="90000"/>
          <a:ext cx="7200000" cy="50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40081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Sondage 8</a:t>
            </a:r>
            <a:endParaRPr lang="fr-FR" dirty="0"/>
          </a:p>
        </p:txBody>
      </p:sp>
      <p:sp>
        <p:nvSpPr>
          <p:cNvPr id="3" name="Espace réservé du contenu 2"/>
          <p:cNvSpPr>
            <a:spLocks noGrp="1"/>
          </p:cNvSpPr>
          <p:nvPr>
            <p:ph idx="1"/>
          </p:nvPr>
        </p:nvSpPr>
        <p:spPr>
          <a:xfrm>
            <a:off x="539552" y="2566741"/>
            <a:ext cx="8229600" cy="1329011"/>
          </a:xfrm>
        </p:spPr>
        <p:txBody>
          <a:bodyPr lIns="0"/>
          <a:lstStyle/>
          <a:p>
            <a:pPr marL="0" indent="0" algn="ctr">
              <a:buNone/>
            </a:pPr>
            <a:r>
              <a:rPr lang="fr-FR" sz="19900" dirty="0" smtClean="0">
                <a:solidFill>
                  <a:srgbClr val="C00000"/>
                </a:solidFill>
                <a:latin typeface="Wide Latin" panose="020A0A07050505020404" pitchFamily="18" charset="0"/>
              </a:rPr>
              <a:t>?</a:t>
            </a:r>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75032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646" y="1772816"/>
            <a:ext cx="8229600" cy="1143000"/>
          </a:xfrm>
        </p:spPr>
        <p:txBody>
          <a:bodyPr lIns="0"/>
          <a:lstStyle/>
          <a:p>
            <a:r>
              <a:rPr lang="fr-FR" dirty="0" smtClean="0"/>
              <a:t>Merci pour votre participation</a:t>
            </a:r>
            <a:endParaRPr lang="fr-FR" dirty="0"/>
          </a:p>
        </p:txBody>
      </p:sp>
      <p:sp>
        <p:nvSpPr>
          <p:cNvPr id="6" name="Espace réservé du pied de page 3"/>
          <p:cNvSpPr>
            <a:spLocks noGrp="1"/>
          </p:cNvSpPr>
          <p:nvPr>
            <p:ph type="ftr" sz="quarter" idx="11"/>
          </p:nvPr>
        </p:nvSpPr>
        <p:spPr>
          <a:xfrm>
            <a:off x="1979712" y="6421288"/>
            <a:ext cx="4112096" cy="352127"/>
          </a:xfrm>
        </p:spPr>
        <p:txBody>
          <a:bodyPr/>
          <a:lstStyle/>
          <a:p>
            <a:pPr>
              <a:defRPr/>
            </a:pPr>
            <a:r>
              <a:rPr lang="fr-FR" dirty="0" smtClean="0"/>
              <a:t>Conférences de l’</a:t>
            </a:r>
            <a:r>
              <a:rPr lang="fr-FR" dirty="0" err="1" smtClean="0"/>
              <a:t>AtSaC</a:t>
            </a:r>
            <a:r>
              <a:rPr lang="fr-FR" dirty="0" smtClean="0"/>
              <a:t>, Figeac, 7 juillet 2021</a:t>
            </a:r>
            <a:endParaRPr lang="fr-FR" dirty="0"/>
          </a:p>
        </p:txBody>
      </p:sp>
      <p:pic>
        <p:nvPicPr>
          <p:cNvPr id="8" name="Image 7"/>
          <p:cNvPicPr>
            <a:picLocks noChangeAspect="1"/>
          </p:cNvPicPr>
          <p:nvPr/>
        </p:nvPicPr>
        <p:blipFill>
          <a:blip r:embed="rId3"/>
          <a:stretch>
            <a:fillRect/>
          </a:stretch>
        </p:blipFill>
        <p:spPr>
          <a:xfrm>
            <a:off x="0" y="6204700"/>
            <a:ext cx="1043608" cy="653299"/>
          </a:xfrm>
          <a:prstGeom prst="rect">
            <a:avLst/>
          </a:prstGeom>
        </p:spPr>
      </p:pic>
    </p:spTree>
    <p:extLst>
      <p:ext uri="{BB962C8B-B14F-4D97-AF65-F5344CB8AC3E}">
        <p14:creationId xmlns:p14="http://schemas.microsoft.com/office/powerpoint/2010/main" val="2723123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ception personnalisé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15668</TotalTime>
  <Words>2574</Words>
  <Application>Microsoft Office PowerPoint</Application>
  <PresentationFormat>Affichage à l'écran (4:3)</PresentationFormat>
  <Paragraphs>327</Paragraphs>
  <Slides>68</Slides>
  <Notes>61</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68</vt:i4>
      </vt:variant>
    </vt:vector>
  </HeadingPairs>
  <TitlesOfParts>
    <vt:vector size="73" baseType="lpstr">
      <vt:lpstr>宋体</vt:lpstr>
      <vt:lpstr>Arial</vt:lpstr>
      <vt:lpstr>Times New Roman</vt:lpstr>
      <vt:lpstr>Wide Latin</vt:lpstr>
      <vt:lpstr>Conception personnalisée</vt:lpstr>
      <vt:lpstr>  Perspectives d’avenir des jeunes en matière de travail et d’engagement Premiers résultats de l’enquête 2021  </vt:lpstr>
      <vt:lpstr>Quelques mots sur l’observatoire</vt:lpstr>
      <vt:lpstr>Remerciements pour cette enquête</vt:lpstr>
      <vt:lpstr>Présentation PowerPoint</vt:lpstr>
      <vt:lpstr>Remerciements pour cette enquête</vt:lpstr>
      <vt:lpstr>Les objets de cette enquête</vt:lpstr>
      <vt:lpstr>Les objets de cette enquête (2)</vt:lpstr>
      <vt:lpstr>Les objets de cette enquête (3)</vt:lpstr>
      <vt:lpstr>Les facteurs qui seront explorés</vt:lpstr>
      <vt:lpstr>Les enquêté.e.s</vt:lpstr>
      <vt:lpstr>Le rapport au travail</vt:lpstr>
      <vt:lpstr>Les représentations concernant la difficulté à trouver un emploi</vt:lpstr>
      <vt:lpstr>Présentation PowerPoint</vt:lpstr>
      <vt:lpstr>Présentation PowerPoint</vt:lpstr>
      <vt:lpstr>Présentation PowerPoint</vt:lpstr>
      <vt:lpstr>L’anticipation de la possibilité trouver un emploi « convenant »</vt:lpstr>
      <vt:lpstr>Sondage 1</vt:lpstr>
      <vt:lpstr>Présentation PowerPoint</vt:lpstr>
      <vt:lpstr>Présentation PowerPoint</vt:lpstr>
      <vt:lpstr>Présentation PowerPoint</vt:lpstr>
      <vt:lpstr>Présentation PowerPoint</vt:lpstr>
      <vt:lpstr>La certitude par rapport au projet professionnel</vt:lpstr>
      <vt:lpstr>Présentation PowerPoint</vt:lpstr>
      <vt:lpstr>Présentation PowerPoint</vt:lpstr>
      <vt:lpstr>Présentation PowerPoint</vt:lpstr>
      <vt:lpstr>La maîtrise des méthodes de recherche d’emploi</vt:lpstr>
      <vt:lpstr>Sondage 2</vt:lpstr>
      <vt:lpstr>Présentation PowerPoint</vt:lpstr>
      <vt:lpstr>Présentation PowerPoint</vt:lpstr>
      <vt:lpstr>Présentation PowerPoint</vt:lpstr>
      <vt:lpstr>Le sentiment d’avoir une formation adaptée aux projets</vt:lpstr>
      <vt:lpstr>Sondage 3</vt:lpstr>
      <vt:lpstr>Présentation PowerPoint</vt:lpstr>
      <vt:lpstr>Présentation PowerPoint</vt:lpstr>
      <vt:lpstr>Présentation PowerPoint</vt:lpstr>
      <vt:lpstr>Présentation PowerPoint</vt:lpstr>
      <vt:lpstr>Le libre choix de la formation</vt:lpstr>
      <vt:lpstr>Présentation PowerPoint</vt:lpstr>
      <vt:lpstr>Présentation PowerPoint</vt:lpstr>
      <vt:lpstr>Les changements liés à la crise du COVID 19</vt:lpstr>
      <vt:lpstr>Sondage 4</vt:lpstr>
      <vt:lpstr>Présentation PowerPoint</vt:lpstr>
      <vt:lpstr>Présentation PowerPoint</vt:lpstr>
      <vt:lpstr>Présentation PowerPoint</vt:lpstr>
      <vt:lpstr>Présentation PowerPoint</vt:lpstr>
      <vt:lpstr>Le rapport à l’engagement</vt:lpstr>
      <vt:lpstr>L’expérience bénévole</vt:lpstr>
      <vt:lpstr>Sondage 5</vt:lpstr>
      <vt:lpstr>Présentation PowerPoint</vt:lpstr>
      <vt:lpstr>Présentation PowerPoint</vt:lpstr>
      <vt:lpstr>La propension au bénévolat</vt:lpstr>
      <vt:lpstr>Présentation PowerPoint</vt:lpstr>
      <vt:lpstr>La propension à la fonction de représentation</vt:lpstr>
      <vt:lpstr>Sondage 6</vt:lpstr>
      <vt:lpstr>Présentation PowerPoint</vt:lpstr>
      <vt:lpstr>Présentation PowerPoint</vt:lpstr>
      <vt:lpstr>Présentation PowerPoint</vt:lpstr>
      <vt:lpstr>L’attitude par rapport au vote</vt:lpstr>
      <vt:lpstr>Sondage 7</vt:lpstr>
      <vt:lpstr>Présentation PowerPoint</vt:lpstr>
      <vt:lpstr>Présentation PowerPoint</vt:lpstr>
      <vt:lpstr>L’importance des expériences de représentation pour le bénévolat</vt:lpstr>
      <vt:lpstr>Présentation PowerPoint</vt:lpstr>
      <vt:lpstr>Une relation entre bénévolat et rapport au travail</vt:lpstr>
      <vt:lpstr>Présentation PowerPoint</vt:lpstr>
      <vt:lpstr>Présentation PowerPoint</vt:lpstr>
      <vt:lpstr>Sondage 8</vt:lpstr>
      <vt:lpstr>Merci pour votre participation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dc:creator>
  <cp:lastModifiedBy>Christophe DANSAC</cp:lastModifiedBy>
  <cp:revision>518</cp:revision>
  <cp:lastPrinted>2019-03-13T14:10:04Z</cp:lastPrinted>
  <dcterms:created xsi:type="dcterms:W3CDTF">1601-01-01T00:00:00Z</dcterms:created>
  <dcterms:modified xsi:type="dcterms:W3CDTF">2021-07-13T13:47:35Z</dcterms:modified>
</cp:coreProperties>
</file>